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23" r:id="rId2"/>
  </p:sldMasterIdLst>
  <p:notesMasterIdLst>
    <p:notesMasterId r:id="rId79"/>
  </p:notesMasterIdLst>
  <p:handoutMasterIdLst>
    <p:handoutMasterId r:id="rId80"/>
  </p:handoutMasterIdLst>
  <p:sldIdLst>
    <p:sldId id="376" r:id="rId3"/>
    <p:sldId id="290" r:id="rId4"/>
    <p:sldId id="701" r:id="rId5"/>
    <p:sldId id="702" r:id="rId6"/>
    <p:sldId id="632" r:id="rId7"/>
    <p:sldId id="259" r:id="rId8"/>
    <p:sldId id="260" r:id="rId9"/>
    <p:sldId id="261" r:id="rId10"/>
    <p:sldId id="262" r:id="rId11"/>
    <p:sldId id="263" r:id="rId12"/>
    <p:sldId id="264" r:id="rId13"/>
    <p:sldId id="633" r:id="rId14"/>
    <p:sldId id="676" r:id="rId15"/>
    <p:sldId id="684" r:id="rId16"/>
    <p:sldId id="685" r:id="rId17"/>
    <p:sldId id="675" r:id="rId18"/>
    <p:sldId id="634" r:id="rId19"/>
    <p:sldId id="703" r:id="rId20"/>
    <p:sldId id="698" r:id="rId21"/>
    <p:sldId id="265" r:id="rId22"/>
    <p:sldId id="266" r:id="rId23"/>
    <p:sldId id="267" r:id="rId24"/>
    <p:sldId id="268" r:id="rId25"/>
    <p:sldId id="269" r:id="rId26"/>
    <p:sldId id="270" r:id="rId27"/>
    <p:sldId id="635" r:id="rId28"/>
    <p:sldId id="677" r:id="rId29"/>
    <p:sldId id="686" r:id="rId30"/>
    <p:sldId id="687" r:id="rId31"/>
    <p:sldId id="688" r:id="rId32"/>
    <p:sldId id="678" r:id="rId33"/>
    <p:sldId id="636" r:id="rId34"/>
    <p:sldId id="704" r:id="rId35"/>
    <p:sldId id="271" r:id="rId36"/>
    <p:sldId id="272" r:id="rId37"/>
    <p:sldId id="637" r:id="rId38"/>
    <p:sldId id="689" r:id="rId39"/>
    <p:sldId id="646" r:id="rId40"/>
    <p:sldId id="278" r:id="rId41"/>
    <p:sldId id="279" r:id="rId42"/>
    <p:sldId id="280" r:id="rId43"/>
    <p:sldId id="281" r:id="rId44"/>
    <p:sldId id="647" r:id="rId45"/>
    <p:sldId id="679" r:id="rId46"/>
    <p:sldId id="690" r:id="rId47"/>
    <p:sldId id="691" r:id="rId48"/>
    <p:sldId id="680" r:id="rId49"/>
    <p:sldId id="291" r:id="rId50"/>
    <p:sldId id="699" r:id="rId51"/>
    <p:sldId id="292" r:id="rId52"/>
    <p:sldId id="293" r:id="rId53"/>
    <p:sldId id="294" r:id="rId54"/>
    <p:sldId id="295" r:id="rId55"/>
    <p:sldId id="296" r:id="rId56"/>
    <p:sldId id="692" r:id="rId57"/>
    <p:sldId id="693" r:id="rId58"/>
    <p:sldId id="682" r:id="rId59"/>
    <p:sldId id="298" r:id="rId60"/>
    <p:sldId id="694" r:id="rId61"/>
    <p:sldId id="300" r:id="rId62"/>
    <p:sldId id="299" r:id="rId63"/>
    <p:sldId id="301" r:id="rId64"/>
    <p:sldId id="302" r:id="rId65"/>
    <p:sldId id="303" r:id="rId66"/>
    <p:sldId id="304" r:id="rId67"/>
    <p:sldId id="305" r:id="rId68"/>
    <p:sldId id="695" r:id="rId69"/>
    <p:sldId id="700" r:id="rId70"/>
    <p:sldId id="696" r:id="rId71"/>
    <p:sldId id="683" r:id="rId72"/>
    <p:sldId id="654" r:id="rId73"/>
    <p:sldId id="697" r:id="rId74"/>
    <p:sldId id="673" r:id="rId75"/>
    <p:sldId id="674" r:id="rId76"/>
    <p:sldId id="297" r:id="rId77"/>
    <p:sldId id="672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CC"/>
    <a:srgbClr val="FFFFFF"/>
    <a:srgbClr val="000000"/>
    <a:srgbClr val="B5BF00"/>
    <a:srgbClr val="485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9283" autoAdjust="0"/>
  </p:normalViewPr>
  <p:slideViewPr>
    <p:cSldViewPr showGuides="1">
      <p:cViewPr varScale="1">
        <p:scale>
          <a:sx n="52" d="100"/>
          <a:sy n="52" d="100"/>
        </p:scale>
        <p:origin x="64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Towhedur RAHMAN" userId="e9e5d95e-42c9-414e-affb-cb18821ba35c" providerId="ADAL" clId="{C52EB73B-FEA3-414F-B710-2AFFFDD17B63}"/>
    <pc:docChg chg="modSld">
      <pc:chgData name="Md Towhedur RAHMAN" userId="e9e5d95e-42c9-414e-affb-cb18821ba35c" providerId="ADAL" clId="{C52EB73B-FEA3-414F-B710-2AFFFDD17B63}" dt="2022-03-02T09:44:49.073" v="0" actId="1076"/>
      <pc:docMkLst>
        <pc:docMk/>
      </pc:docMkLst>
      <pc:sldChg chg="modSp mod">
        <pc:chgData name="Md Towhedur RAHMAN" userId="e9e5d95e-42c9-414e-affb-cb18821ba35c" providerId="ADAL" clId="{C52EB73B-FEA3-414F-B710-2AFFFDD17B63}" dt="2022-03-02T09:44:49.073" v="0" actId="1076"/>
        <pc:sldMkLst>
          <pc:docMk/>
          <pc:sldMk cId="0" sldId="702"/>
        </pc:sldMkLst>
        <pc:spChg chg="mod">
          <ac:chgData name="Md Towhedur RAHMAN" userId="e9e5d95e-42c9-414e-affb-cb18821ba35c" providerId="ADAL" clId="{C52EB73B-FEA3-414F-B710-2AFFFDD17B63}" dt="2022-03-02T09:44:49.073" v="0" actId="1076"/>
          <ac:spMkLst>
            <pc:docMk/>
            <pc:sldMk cId="0" sldId="702"/>
            <ac:spMk id="1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D8A3-FC10-449E-B554-5F05C6474050}" type="datetimeFigureOut">
              <a:rPr lang="en-GB" smtClean="0"/>
              <a:pPr/>
              <a:t>02/03/2022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1909-84DD-4115-9E5B-B9D0DBD7C9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4196C-7700-48A2-8F7F-E057ACB0CBEB}" type="datetimeFigureOut">
              <a:rPr lang="en-GB" smtClean="0"/>
              <a:pPr/>
              <a:t>02/03/2022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054D4-0BED-4C43-B57A-842C11984CA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>
            <a:extLst>
              <a:ext uri="{FF2B5EF4-FFF2-40B4-BE49-F238E27FC236}">
                <a16:creationId xmlns:a16="http://schemas.microsoft.com/office/drawing/2014/main" id="{4392DBE1-D6F6-4F91-8EBB-9E7E8D4C2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C62EB770-52AA-4899-A767-1B9A938FC0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Note: It's important to create a gap between text and pictures.</a:t>
            </a:r>
          </a:p>
        </p:txBody>
      </p:sp>
    </p:spTree>
    <p:extLst>
      <p:ext uri="{BB962C8B-B14F-4D97-AF65-F5344CB8AC3E}">
        <p14:creationId xmlns:p14="http://schemas.microsoft.com/office/powerpoint/2010/main" val="884678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">
            <a:extLst>
              <a:ext uri="{FF2B5EF4-FFF2-40B4-BE49-F238E27FC236}">
                <a16:creationId xmlns:a16="http://schemas.microsoft.com/office/drawing/2014/main" id="{B95FAD4A-5BEF-4725-8C90-52AAEFDAD6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64738F-6879-40FC-8666-0BDDF71221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Shows how contrast between images and overlaid text affects readability.</a:t>
            </a:r>
          </a:p>
        </p:txBody>
      </p:sp>
    </p:spTree>
    <p:extLst>
      <p:ext uri="{BB962C8B-B14F-4D97-AF65-F5344CB8AC3E}">
        <p14:creationId xmlns:p14="http://schemas.microsoft.com/office/powerpoint/2010/main" val="424941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">
            <a:extLst>
              <a:ext uri="{FF2B5EF4-FFF2-40B4-BE49-F238E27FC236}">
                <a16:creationId xmlns:a16="http://schemas.microsoft.com/office/drawing/2014/main" id="{B95FAD4A-5BEF-4725-8C90-52AAEFDAD6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64738F-6879-40FC-8666-0BDDF71221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Shows how contrast between images and overlaid text affects readability.</a:t>
            </a:r>
          </a:p>
        </p:txBody>
      </p:sp>
    </p:spTree>
    <p:extLst>
      <p:ext uri="{BB962C8B-B14F-4D97-AF65-F5344CB8AC3E}">
        <p14:creationId xmlns:p14="http://schemas.microsoft.com/office/powerpoint/2010/main" val="235825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>
            <a:extLst>
              <a:ext uri="{FF2B5EF4-FFF2-40B4-BE49-F238E27FC236}">
                <a16:creationId xmlns:a16="http://schemas.microsoft.com/office/drawing/2014/main" id="{4392DBE1-D6F6-4F91-8EBB-9E7E8D4C2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C62EB770-52AA-4899-A767-1B9A938FC0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Note: It's important to create a gap between text and pictures.</a:t>
            </a:r>
          </a:p>
        </p:txBody>
      </p:sp>
    </p:spTree>
    <p:extLst>
      <p:ext uri="{BB962C8B-B14F-4D97-AF65-F5344CB8AC3E}">
        <p14:creationId xmlns:p14="http://schemas.microsoft.com/office/powerpoint/2010/main" val="2806001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:a16="http://schemas.microsoft.com/office/drawing/2014/main" id="{0E63C152-D3F3-43C1-889F-A58CE0AF71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F2C60C65-5DC9-4B41-9666-8E2DB2E61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Display property needs to be added here to center the image.</a:t>
            </a:r>
          </a:p>
        </p:txBody>
      </p:sp>
    </p:spTree>
    <p:extLst>
      <p:ext uri="{BB962C8B-B14F-4D97-AF65-F5344CB8AC3E}">
        <p14:creationId xmlns:p14="http://schemas.microsoft.com/office/powerpoint/2010/main" val="55465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B0B91203-FE49-4031-AE7A-664741384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952F6B8-CF26-4DB3-8935-FE5113E70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Margin property needs to be auto for left and right margins.</a:t>
            </a:r>
          </a:p>
        </p:txBody>
      </p:sp>
    </p:spTree>
    <p:extLst>
      <p:ext uri="{BB962C8B-B14F-4D97-AF65-F5344CB8AC3E}">
        <p14:creationId xmlns:p14="http://schemas.microsoft.com/office/powerpoint/2010/main" val="393233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">
            <a:extLst>
              <a:ext uri="{FF2B5EF4-FFF2-40B4-BE49-F238E27FC236}">
                <a16:creationId xmlns:a16="http://schemas.microsoft.com/office/drawing/2014/main" id="{1D611838-249F-4ADF-AD04-1F3D342B1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C5674079-9346-45D1-B9D8-8D799215A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Need to specify in following order (but any can be missed)</a:t>
            </a:r>
          </a:p>
          <a:p>
            <a:pPr eaLnBrk="1" hangingPunct="1"/>
            <a:endParaRPr lang="en-US" altLang="en-US" sz="2200">
              <a:latin typeface="Lucida Grande" pitchFamily="-102" charset="0"/>
              <a:cs typeface="Lucida Grande" pitchFamily="-102" charset="0"/>
              <a:sym typeface="Lucida Grande" pitchFamily="-102" charset="0"/>
            </a:endParaRP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1: background-color2: background-image3: background-repeatNOTE: background-attachment would be next (not used here)</a:t>
            </a: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5: background-position</a:t>
            </a:r>
          </a:p>
        </p:txBody>
      </p:sp>
    </p:spTree>
    <p:extLst>
      <p:ext uri="{BB962C8B-B14F-4D97-AF65-F5344CB8AC3E}">
        <p14:creationId xmlns:p14="http://schemas.microsoft.com/office/powerpoint/2010/main" val="712334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>
            <a:extLst>
              <a:ext uri="{FF2B5EF4-FFF2-40B4-BE49-F238E27FC236}">
                <a16:creationId xmlns:a16="http://schemas.microsoft.com/office/drawing/2014/main" id="{0AF5F53A-E5D1-4C2C-8466-C33EB90CE7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E131481D-635B-471C-AA93-F597A0FBF8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Need to specify in following order (but any can be missed)</a:t>
            </a:r>
          </a:p>
          <a:p>
            <a:pPr eaLnBrk="1" hangingPunct="1"/>
            <a:endParaRPr lang="en-US" altLang="en-US" sz="2200">
              <a:latin typeface="Lucida Grande" pitchFamily="-102" charset="0"/>
              <a:cs typeface="Lucida Grande" pitchFamily="-102" charset="0"/>
              <a:sym typeface="Lucida Grande" pitchFamily="-102" charset="0"/>
            </a:endParaRP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1: background-color2: background-image3: background-repeatNOTE: background-attachment would be next (not used here)</a:t>
            </a: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5: background-position</a:t>
            </a:r>
          </a:p>
        </p:txBody>
      </p:sp>
    </p:spTree>
    <p:extLst>
      <p:ext uri="{BB962C8B-B14F-4D97-AF65-F5344CB8AC3E}">
        <p14:creationId xmlns:p14="http://schemas.microsoft.com/office/powerpoint/2010/main" val="217399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514574B0-0532-4D3B-8F66-BA9ADEC48F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291350A-8A0E-40E4-8E4A-806BEE44B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Need to specify in following order (but any can be missed)</a:t>
            </a:r>
          </a:p>
          <a:p>
            <a:pPr eaLnBrk="1" hangingPunct="1"/>
            <a:endParaRPr lang="en-US" altLang="en-US" sz="2200">
              <a:latin typeface="Lucida Grande" pitchFamily="-102" charset="0"/>
              <a:cs typeface="Lucida Grande" pitchFamily="-102" charset="0"/>
              <a:sym typeface="Lucida Grande" pitchFamily="-102" charset="0"/>
            </a:endParaRP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1: background-color2: background-image3: background-repeatNOTE: background-attachment would be next (not used here)</a:t>
            </a: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5: background-position</a:t>
            </a:r>
          </a:p>
        </p:txBody>
      </p:sp>
    </p:spTree>
    <p:extLst>
      <p:ext uri="{BB962C8B-B14F-4D97-AF65-F5344CB8AC3E}">
        <p14:creationId xmlns:p14="http://schemas.microsoft.com/office/powerpoint/2010/main" val="2046260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>
            <a:extLst>
              <a:ext uri="{FF2B5EF4-FFF2-40B4-BE49-F238E27FC236}">
                <a16:creationId xmlns:a16="http://schemas.microsoft.com/office/drawing/2014/main" id="{D1AB022C-F736-4967-8D5A-C40AF7B52B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55B732C5-0784-4D13-A02A-3AFD415A8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Need to specify in following order (but any can be missed)</a:t>
            </a:r>
          </a:p>
          <a:p>
            <a:pPr eaLnBrk="1" hangingPunct="1"/>
            <a:endParaRPr lang="en-US" altLang="en-US" sz="2200">
              <a:latin typeface="Lucida Grande" pitchFamily="-102" charset="0"/>
              <a:cs typeface="Lucida Grande" pitchFamily="-102" charset="0"/>
              <a:sym typeface="Lucida Grande" pitchFamily="-102" charset="0"/>
            </a:endParaRP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1: background-color2: background-image3: background-repeatNOTE: background-attachment would be next (not used here)</a:t>
            </a: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5: background-position</a:t>
            </a:r>
          </a:p>
        </p:txBody>
      </p:sp>
    </p:spTree>
    <p:extLst>
      <p:ext uri="{BB962C8B-B14F-4D97-AF65-F5344CB8AC3E}">
        <p14:creationId xmlns:p14="http://schemas.microsoft.com/office/powerpoint/2010/main" val="3654826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">
            <a:extLst>
              <a:ext uri="{FF2B5EF4-FFF2-40B4-BE49-F238E27FC236}">
                <a16:creationId xmlns:a16="http://schemas.microsoft.com/office/drawing/2014/main" id="{6EE71879-4D95-4865-848F-B128F54ED4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DBB721E9-A565-470A-8AD7-59EE43DA3A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Need to specify in following order (but any can be missed)</a:t>
            </a:r>
          </a:p>
          <a:p>
            <a:pPr eaLnBrk="1" hangingPunct="1"/>
            <a:endParaRPr lang="en-US" altLang="en-US" sz="2200">
              <a:latin typeface="Lucida Grande" pitchFamily="-102" charset="0"/>
              <a:cs typeface="Lucida Grande" pitchFamily="-102" charset="0"/>
              <a:sym typeface="Lucida Grande" pitchFamily="-102" charset="0"/>
            </a:endParaRP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1: background-color2: background-image3: background-repeatNOTE: background-attachment would be next (not used here)</a:t>
            </a:r>
          </a:p>
          <a:p>
            <a:pPr eaLnBrk="1" hangingPunct="1"/>
            <a:r>
              <a:rPr lang="en-US" altLang="en-US" sz="2200">
                <a:latin typeface="Lucida Grande" pitchFamily="-102" charset="0"/>
                <a:cs typeface="Lucida Grande" pitchFamily="-102" charset="0"/>
                <a:sym typeface="Lucida Grande" pitchFamily="-102" charset="0"/>
              </a:rPr>
              <a:t>5: background-position</a:t>
            </a:r>
          </a:p>
        </p:txBody>
      </p:sp>
    </p:spTree>
    <p:extLst>
      <p:ext uri="{BB962C8B-B14F-4D97-AF65-F5344CB8AC3E}">
        <p14:creationId xmlns:p14="http://schemas.microsoft.com/office/powerpoint/2010/main" val="181280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19200"/>
            <a:ext cx="7086600" cy="1447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95400" y="2819400"/>
            <a:ext cx="34671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14900" y="2819400"/>
            <a:ext cx="3467100" cy="33528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377D3-E503-4075-8CAF-5BFED340D0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2257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684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82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57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049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985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0248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4711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2410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5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05626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9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4" name="Picture 3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19200"/>
            <a:ext cx="7086600" cy="1447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295400" y="2819400"/>
            <a:ext cx="3467100" cy="3352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4900" y="2819400"/>
            <a:ext cx="34671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507163"/>
            <a:ext cx="1828800" cy="2746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0" y="6507163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91200" y="6172200"/>
            <a:ext cx="762000" cy="609600"/>
          </a:xfrm>
        </p:spPr>
        <p:txBody>
          <a:bodyPr/>
          <a:lstStyle>
            <a:lvl1pPr>
              <a:defRPr/>
            </a:lvl1pPr>
          </a:lstStyle>
          <a:p>
            <a:fld id="{C284BEC6-304F-46AB-BAEC-FF8C8D444B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4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image_transparency.asp" TargetMode="Externa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w3schools.com/howto/howto_css_shapes.asp" TargetMode="Externa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191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Lesson 5 CN4003: More HTML &amp; CSS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AE44DB4-7E87-4ECD-9BB0-9F0CAC35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118742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4A15C82-80A4-4914-BD87-FC14105E0D0A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46161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Dr. Fadi Safieddine copyright 2021</a:t>
            </a: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82"/>
    </mc:Choice>
    <mc:Fallback xmlns="">
      <p:transition spd="slow" advTm="216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7635673F-E3A4-452E-96A9-2D8BC6AA8DD7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img.large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500px;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500px;}</a:t>
            </a:r>
          </a:p>
          <a:p>
            <a:pPr algn="l" eaLnBrk="1" hangingPunct="1"/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img.medium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250px;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250px;}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img.small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100px;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100px;}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971393-A5E5-411E-93FE-9F20FC9EA5C7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Control image sizes using CSS:</a:t>
            </a:r>
          </a:p>
        </p:txBody>
      </p:sp>
    </p:spTree>
    <p:extLst>
      <p:ext uri="{BB962C8B-B14F-4D97-AF65-F5344CB8AC3E}">
        <p14:creationId xmlns:p14="http://schemas.microsoft.com/office/powerpoint/2010/main" val="2109583092"/>
      </p:ext>
    </p:extLst>
  </p:cSld>
  <p:clrMapOvr>
    <a:masterClrMapping/>
  </p:clrMapOvr>
  <p:transition spd="slow" advTm="21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79434715-0478-42BA-B22F-5B052FCA3042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img.large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500px;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500px;}</a:t>
            </a:r>
          </a:p>
          <a:p>
            <a:pPr algn="l" eaLnBrk="1" hangingPunct="1"/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img.medium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250px;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250px;}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img.small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 width: 100px;</a:t>
            </a:r>
            <a:b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 height: 100px;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51A14FE-6812-42B0-8CD9-74177FF284E7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Control image sizes using CSS:</a:t>
            </a:r>
          </a:p>
        </p:txBody>
      </p:sp>
    </p:spTree>
    <p:extLst>
      <p:ext uri="{BB962C8B-B14F-4D97-AF65-F5344CB8AC3E}">
        <p14:creationId xmlns:p14="http://schemas.microsoft.com/office/powerpoint/2010/main" val="3445190275"/>
      </p:ext>
    </p:extLst>
  </p:cSld>
  <p:clrMapOvr>
    <a:masterClrMapping/>
  </p:clrMapOvr>
  <p:transition spd="slow" advTm="333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>
            <a:extLst>
              <a:ext uri="{FF2B5EF4-FFF2-40B4-BE49-F238E27FC236}">
                <a16:creationId xmlns:a16="http://schemas.microsoft.com/office/drawing/2014/main" id="{85BFECC7-1A38-460A-8476-A05A4228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10" y="1607344"/>
            <a:ext cx="6250781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428163"/>
      </p:ext>
    </p:extLst>
  </p:cSld>
  <p:clrMapOvr>
    <a:masterClrMapping/>
  </p:clrMapOvr>
  <p:transition spd="slow" advTm="4489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4" name="Picture 3" descr="Text, application&#10;&#10;Description automatically generated">
            <a:extLst>
              <a:ext uri="{FF2B5EF4-FFF2-40B4-BE49-F238E27FC236}">
                <a16:creationId xmlns:a16="http://schemas.microsoft.com/office/drawing/2014/main" id="{D487A8F8-72C6-4309-BF97-C50937B89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3" r="2861" b="38290"/>
          <a:stretch/>
        </p:blipFill>
        <p:spPr>
          <a:xfrm>
            <a:off x="294372" y="2105979"/>
            <a:ext cx="8555255" cy="3240361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F621D6-DF85-4397-BE90-47B3E38077B8}"/>
              </a:ext>
            </a:extLst>
          </p:cNvPr>
          <p:cNvSpPr/>
          <p:nvPr/>
        </p:nvSpPr>
        <p:spPr>
          <a:xfrm>
            <a:off x="539552" y="3933056"/>
            <a:ext cx="6984776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5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79"/>
    </mc:Choice>
    <mc:Fallback xmlns="">
      <p:transition spd="slow" advTm="4997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F0E15-9743-4B57-9505-CEC4E4860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2842" r="2862" b="27154"/>
          <a:stretch/>
        </p:blipFill>
        <p:spPr>
          <a:xfrm>
            <a:off x="539552" y="1772816"/>
            <a:ext cx="8254735" cy="3744417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200843-01FD-406E-B592-25D8AAFEFC5A}"/>
              </a:ext>
            </a:extLst>
          </p:cNvPr>
          <p:cNvSpPr/>
          <p:nvPr/>
        </p:nvSpPr>
        <p:spPr>
          <a:xfrm>
            <a:off x="971600" y="4293096"/>
            <a:ext cx="6984776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51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15"/>
    </mc:Choice>
    <mc:Fallback xmlns="">
      <p:transition spd="slow" advTm="8701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21997-82A4-4953-BA44-1204D302D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9" r="22665" b="9557"/>
          <a:stretch/>
        </p:blipFill>
        <p:spPr>
          <a:xfrm>
            <a:off x="1043608" y="1173576"/>
            <a:ext cx="7297963" cy="4696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69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5"/>
    </mc:Choice>
    <mc:Fallback xmlns="">
      <p:transition spd="slow" advTm="3170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88A2-C242-4902-BB74-ACA4A1EB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17760-E462-41AC-90E0-4FC1561F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Lab Practice 5.1</a:t>
            </a:r>
            <a:r>
              <a:rPr lang="en-GB" dirty="0"/>
              <a:t>. Take the time to edit any of the first HTML pages you created and do the following:</a:t>
            </a:r>
          </a:p>
          <a:p>
            <a:pPr lvl="1"/>
            <a:r>
              <a:rPr lang="en-GB" dirty="0"/>
              <a:t>Edit the CSS file with the different image sizes.</a:t>
            </a:r>
          </a:p>
          <a:p>
            <a:pPr lvl="1"/>
            <a:r>
              <a:rPr lang="en-GB" dirty="0"/>
              <a:t>Edit the HTML to have three images instead of one.</a:t>
            </a:r>
          </a:p>
          <a:p>
            <a:pPr lvl="1"/>
            <a:r>
              <a:rPr lang="en-GB" dirty="0"/>
              <a:t>Add the different image sizes classes to the images.</a:t>
            </a:r>
          </a:p>
          <a:p>
            <a:pPr lvl="1"/>
            <a:r>
              <a:rPr lang="en-GB" dirty="0"/>
              <a:t>Save it to be uploaded with the remaining practices part of the lab engagement. </a:t>
            </a:r>
          </a:p>
        </p:txBody>
      </p:sp>
    </p:spTree>
    <p:extLst>
      <p:ext uri="{BB962C8B-B14F-4D97-AF65-F5344CB8AC3E}">
        <p14:creationId xmlns:p14="http://schemas.microsoft.com/office/powerpoint/2010/main" val="98077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39"/>
    </mc:Choice>
    <mc:Fallback xmlns="">
      <p:transition spd="slow" advTm="7853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E5C03A2-336B-4012-BC68-05034C352822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Align images using CSS: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4C643-F497-4056-A273-754B004C1588}"/>
              </a:ext>
            </a:extLst>
          </p:cNvPr>
          <p:cNvSpPr txBox="1"/>
          <p:nvPr/>
        </p:nvSpPr>
        <p:spPr>
          <a:xfrm>
            <a:off x="7524328" y="33265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235775806"/>
      </p:ext>
    </p:extLst>
  </p:cSld>
  <p:clrMapOvr>
    <a:masterClrMapping/>
  </p:clrMapOvr>
  <p:transition spd="slow" advTm="19639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2C88-B5B9-4A2D-8358-CF8B9A07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‘align’?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C74DC9-ECE9-4465-9A89-46EC4102A4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8840"/>
            <a:ext cx="1728192" cy="172819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E77FA61-BF32-48C8-A250-6E68E17E8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988840"/>
            <a:ext cx="1728192" cy="172819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5A031B2-A9D3-4B7A-B29A-D40989410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916832"/>
            <a:ext cx="1728192" cy="1728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F6EB3-CF3B-462F-96AC-07A4B41C1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39" b="10109"/>
          <a:stretch/>
        </p:blipFill>
        <p:spPr>
          <a:xfrm>
            <a:off x="3347864" y="4778246"/>
            <a:ext cx="2448272" cy="16610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4F743F-DA42-4906-B648-E5475A273D97}"/>
              </a:ext>
            </a:extLst>
          </p:cNvPr>
          <p:cNvSpPr txBox="1"/>
          <p:nvPr/>
        </p:nvSpPr>
        <p:spPr>
          <a:xfrm>
            <a:off x="922476" y="4031560"/>
            <a:ext cx="744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Left                                             Centre                                            Right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695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15"/>
    </mc:Choice>
    <mc:Fallback xmlns="">
      <p:transition spd="slow" advTm="4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0114FA5B-F956-4BE9-AAD2-A84702D00761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endParaRPr lang="en-US" altLang="en-US" sz="2531" dirty="0">
              <a:solidFill>
                <a:srgbClr val="D12060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-left {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float: left;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margin-right: 10px;}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chemeClr val="tx1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-right {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float: right;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margin-left: 10px;}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E5C03A2-336B-4012-BC68-05034C352822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Align images using CSS:</a:t>
            </a:r>
          </a:p>
        </p:txBody>
      </p:sp>
    </p:spTree>
    <p:extLst>
      <p:ext uri="{BB962C8B-B14F-4D97-AF65-F5344CB8AC3E}">
        <p14:creationId xmlns:p14="http://schemas.microsoft.com/office/powerpoint/2010/main" val="3370475405"/>
      </p:ext>
    </p:extLst>
  </p:cSld>
  <p:clrMapOvr>
    <a:masterClrMapping/>
  </p:clrMapOvr>
  <p:transition spd="slow" advTm="20141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content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3600" dirty="0"/>
          </a:p>
          <a:p>
            <a:r>
              <a:rPr lang="en-GB" sz="2800" dirty="0"/>
              <a:t>Before we start (Quick Recap)</a:t>
            </a:r>
          </a:p>
          <a:p>
            <a:r>
              <a:rPr lang="en-GB" sz="2800" dirty="0"/>
              <a:t>Images with </a:t>
            </a:r>
            <a:r>
              <a:rPr lang="en-GB" sz="2800" b="1" dirty="0"/>
              <a:t>CSS</a:t>
            </a:r>
            <a:r>
              <a:rPr lang="en-GB" sz="2800" dirty="0"/>
              <a:t>:</a:t>
            </a:r>
          </a:p>
          <a:p>
            <a:pPr lvl="1"/>
            <a:r>
              <a:rPr lang="en-GB" sz="1800" dirty="0"/>
              <a:t>Controlling size of images.</a:t>
            </a:r>
          </a:p>
          <a:p>
            <a:pPr lvl="1"/>
            <a:r>
              <a:rPr lang="en-GB" sz="1800" dirty="0"/>
              <a:t>Image alignments</a:t>
            </a:r>
          </a:p>
          <a:p>
            <a:pPr lvl="1"/>
            <a:r>
              <a:rPr lang="en-GB" sz="1800" dirty="0"/>
              <a:t>Centring images</a:t>
            </a:r>
          </a:p>
          <a:p>
            <a:pPr lvl="1"/>
            <a:r>
              <a:rPr lang="en-GB" sz="1800" dirty="0"/>
              <a:t>Aligning images</a:t>
            </a:r>
          </a:p>
          <a:p>
            <a:pPr lvl="1"/>
            <a:r>
              <a:rPr lang="en-GB" sz="1800" dirty="0"/>
              <a:t>Shorthand backgrounds</a:t>
            </a:r>
          </a:p>
          <a:p>
            <a:r>
              <a:rPr lang="en-GB" sz="2400" dirty="0"/>
              <a:t>Review of </a:t>
            </a:r>
            <a:r>
              <a:rPr lang="en-GB" sz="2400" b="1" dirty="0"/>
              <a:t>CSS</a:t>
            </a:r>
            <a:r>
              <a:rPr lang="en-GB" sz="2400" dirty="0"/>
              <a:t> related codes with </a:t>
            </a:r>
            <a:r>
              <a:rPr lang="en-GB" sz="2400" b="1" dirty="0"/>
              <a:t>HTML</a:t>
            </a:r>
            <a:r>
              <a:rPr lang="en-GB" sz="2400" dirty="0"/>
              <a:t>:</a:t>
            </a:r>
          </a:p>
          <a:p>
            <a:pPr lvl="1"/>
            <a:r>
              <a:rPr lang="en-GB" sz="1800" dirty="0"/>
              <a:t>Boxes (layout)</a:t>
            </a:r>
          </a:p>
          <a:p>
            <a:pPr lvl="1"/>
            <a:r>
              <a:rPr lang="en-GB" sz="1800" dirty="0"/>
              <a:t>Lists</a:t>
            </a:r>
          </a:p>
          <a:p>
            <a:r>
              <a:rPr lang="en-GB" sz="2400" dirty="0"/>
              <a:t>Talk about the assignment.</a:t>
            </a:r>
          </a:p>
          <a:p>
            <a:pPr lvl="1"/>
            <a:endParaRPr lang="en-GB" sz="1800" dirty="0"/>
          </a:p>
          <a:p>
            <a:endParaRPr lang="en-US" sz="3600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5976" y="260648"/>
            <a:ext cx="2202488" cy="1538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476672"/>
            <a:ext cx="2269566" cy="14354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58075" y="1268760"/>
            <a:ext cx="2234405" cy="170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52"/>
    </mc:Choice>
    <mc:Fallback xmlns="">
      <p:transition spd="slow" advTm="72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9950345B-FC7A-438B-85D6-04A9820540CF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endParaRPr lang="en-US" altLang="en-US" sz="2531" dirty="0">
              <a:solidFill>
                <a:srgbClr val="D12060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-left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left;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margin-right: 10px;}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-right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right;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margin-left: 10px;}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314AF6F-902F-4D9A-82F6-DA678202F6EC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b="1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Align images using CSS:</a:t>
            </a:r>
          </a:p>
        </p:txBody>
      </p:sp>
    </p:spTree>
    <p:extLst>
      <p:ext uri="{BB962C8B-B14F-4D97-AF65-F5344CB8AC3E}">
        <p14:creationId xmlns:p14="http://schemas.microsoft.com/office/powerpoint/2010/main" val="1399553141"/>
      </p:ext>
    </p:extLst>
  </p:cSld>
  <p:clrMapOvr>
    <a:masterClrMapping/>
  </p:clrMapOvr>
  <p:transition spd="slow" advTm="12246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E0EBF051-64F7-4662-A35F-C464CB3A9C26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-left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</a:t>
            </a: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float: left;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margin-right: 10px;}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-right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right;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margin-left: 10px;}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AC140E9-A537-4332-9875-C0C7AD32711A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b="1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Align images using CSS:</a:t>
            </a:r>
          </a:p>
        </p:txBody>
      </p:sp>
    </p:spTree>
    <p:extLst>
      <p:ext uri="{BB962C8B-B14F-4D97-AF65-F5344CB8AC3E}">
        <p14:creationId xmlns:p14="http://schemas.microsoft.com/office/powerpoint/2010/main" val="3793522591"/>
      </p:ext>
    </p:extLst>
  </p:cSld>
  <p:clrMapOvr>
    <a:masterClrMapping/>
  </p:clrMapOvr>
  <p:transition spd="slow" advTm="15265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BFB63350-56D7-4E87-BDEF-13E888037C04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-left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left;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</a:t>
            </a: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margin-right: 10px;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-right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right;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margin-left: 10px;}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B60E7F-68F3-4F45-9609-EB115FF75CA1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b="1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Align images using CSS:</a:t>
            </a:r>
          </a:p>
        </p:txBody>
      </p:sp>
    </p:spTree>
    <p:extLst>
      <p:ext uri="{BB962C8B-B14F-4D97-AF65-F5344CB8AC3E}">
        <p14:creationId xmlns:p14="http://schemas.microsoft.com/office/powerpoint/2010/main" val="2203770643"/>
      </p:ext>
    </p:extLst>
  </p:cSld>
  <p:clrMapOvr>
    <a:masterClrMapping/>
  </p:clrMapOvr>
  <p:transition spd="slow" advTm="39251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905DE565-A5C6-4847-AFBA-9F55DBE4DF6A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-left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left;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margin-right: 10px;}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-right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right;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margin-left: 10px;}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203E7A3-494A-42D9-92A4-FDDBD118D38A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b="1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Align images using CSS:</a:t>
            </a:r>
          </a:p>
        </p:txBody>
      </p:sp>
    </p:spTree>
    <p:extLst>
      <p:ext uri="{BB962C8B-B14F-4D97-AF65-F5344CB8AC3E}">
        <p14:creationId xmlns:p14="http://schemas.microsoft.com/office/powerpoint/2010/main" val="650026967"/>
      </p:ext>
    </p:extLst>
  </p:cSld>
  <p:clrMapOvr>
    <a:masterClrMapping/>
  </p:clrMapOvr>
  <p:transition spd="slow" advTm="10551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8360691E-7359-470A-B474-3756DC15F525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-left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left;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margin-right: 10px;}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-right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</a:t>
            </a: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float: right;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margin-left: 10px;}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49C5E9-4C5E-479F-A750-8DBCD670234C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b="1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Align images using CSS:</a:t>
            </a:r>
          </a:p>
        </p:txBody>
      </p:sp>
    </p:spTree>
    <p:extLst>
      <p:ext uri="{BB962C8B-B14F-4D97-AF65-F5344CB8AC3E}">
        <p14:creationId xmlns:p14="http://schemas.microsoft.com/office/powerpoint/2010/main" val="2143271145"/>
      </p:ext>
    </p:extLst>
  </p:cSld>
  <p:clrMapOvr>
    <a:masterClrMapping/>
  </p:clrMapOvr>
  <p:transition spd="slow" advTm="6743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0158980A-F295-4FEF-B6FF-ADB5FBD49B48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-left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left;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margin-right: 10px;}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-right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float: right;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</a:t>
            </a: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margin-left: 10px;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0DFCE60-F21C-4EF5-B91F-9BA3018C1B8C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b="1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Align images using CSS:</a:t>
            </a:r>
          </a:p>
        </p:txBody>
      </p:sp>
    </p:spTree>
    <p:extLst>
      <p:ext uri="{BB962C8B-B14F-4D97-AF65-F5344CB8AC3E}">
        <p14:creationId xmlns:p14="http://schemas.microsoft.com/office/powerpoint/2010/main" val="3813797597"/>
      </p:ext>
    </p:extLst>
  </p:cSld>
  <p:clrMapOvr>
    <a:masterClrMapping/>
  </p:clrMapOvr>
  <p:transition spd="slow" advTm="9855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>
            <a:extLst>
              <a:ext uri="{FF2B5EF4-FFF2-40B4-BE49-F238E27FC236}">
                <a16:creationId xmlns:a16="http://schemas.microsoft.com/office/drawing/2014/main" id="{EC206107-9297-49BF-9754-B7A3F203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10" y="1982391"/>
            <a:ext cx="6250781" cy="288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549388"/>
      </p:ext>
    </p:extLst>
  </p:cSld>
  <p:clrMapOvr>
    <a:masterClrMapping/>
  </p:clrMapOvr>
  <p:transition spd="slow" advTm="3997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63823-0D3B-45AA-BE4A-A64EFD972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842" r="1867" b="33518"/>
          <a:stretch/>
        </p:blipFill>
        <p:spPr>
          <a:xfrm>
            <a:off x="435341" y="1628800"/>
            <a:ext cx="8172279" cy="331236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1A9245-BC85-4B37-978A-85D1C09361F7}"/>
              </a:ext>
            </a:extLst>
          </p:cNvPr>
          <p:cNvSpPr/>
          <p:nvPr/>
        </p:nvSpPr>
        <p:spPr>
          <a:xfrm>
            <a:off x="625661" y="4149080"/>
            <a:ext cx="7996060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51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8"/>
    </mc:Choice>
    <mc:Fallback xmlns="">
      <p:transition spd="slow" advTm="3785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36CAA-5DB7-4420-AA5F-1888D8C3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3" r="6838" b="25563"/>
          <a:stretch/>
        </p:blipFill>
        <p:spPr>
          <a:xfrm>
            <a:off x="157746" y="1628800"/>
            <a:ext cx="8395382" cy="403244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689DDB-F9CA-40F7-A9B1-11DE64924756}"/>
              </a:ext>
            </a:extLst>
          </p:cNvPr>
          <p:cNvSpPr/>
          <p:nvPr/>
        </p:nvSpPr>
        <p:spPr>
          <a:xfrm>
            <a:off x="625661" y="4221088"/>
            <a:ext cx="7996060" cy="10709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46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68"/>
    </mc:Choice>
    <mc:Fallback xmlns="">
      <p:transition spd="slow" advTm="9186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5DAA1-2C7D-452C-B085-EB2FBBB986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2348880"/>
            <a:ext cx="7818011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AB49CC-2E67-4126-917D-B0AE7D85201D}"/>
              </a:ext>
            </a:extLst>
          </p:cNvPr>
          <p:cNvSpPr txBox="1"/>
          <p:nvPr/>
        </p:nvSpPr>
        <p:spPr>
          <a:xfrm>
            <a:off x="1187624" y="4149080"/>
            <a:ext cx="652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how we can call multiple classes to the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7972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1"/>
    </mc:Choice>
    <mc:Fallback xmlns="">
      <p:transition spd="slow" advTm="1538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051-867F-44FA-AA3F-2DD6C06A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7E6BC-A6A2-41F7-8E83-9A531FEFB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0CCCC"/>
                </a:solidFill>
              </a:rPr>
              <a:t>Week 2: </a:t>
            </a:r>
            <a:r>
              <a:rPr lang="en-GB" dirty="0"/>
              <a:t>We learned HTML and Basic CSS</a:t>
            </a:r>
          </a:p>
          <a:p>
            <a:r>
              <a:rPr lang="en-GB" b="1" dirty="0">
                <a:solidFill>
                  <a:srgbClr val="00CCCC"/>
                </a:solidFill>
              </a:rPr>
              <a:t>Week 3: </a:t>
            </a:r>
            <a:r>
              <a:rPr lang="en-GB" dirty="0"/>
              <a:t>We learned further CSS, specifically use of ‘Class’, creating tables and forms.</a:t>
            </a:r>
          </a:p>
          <a:p>
            <a:r>
              <a:rPr lang="en-GB" b="1" dirty="0">
                <a:solidFill>
                  <a:srgbClr val="00CCCC"/>
                </a:solidFill>
              </a:rPr>
              <a:t>Week 4: </a:t>
            </a:r>
            <a:r>
              <a:rPr lang="en-GB" dirty="0"/>
              <a:t>Had a break to focus on planning the website.</a:t>
            </a:r>
          </a:p>
          <a:p>
            <a:r>
              <a:rPr lang="en-GB" b="1" dirty="0">
                <a:solidFill>
                  <a:srgbClr val="00CCCC"/>
                </a:solidFill>
              </a:rPr>
              <a:t>Week 5: </a:t>
            </a:r>
            <a:r>
              <a:rPr lang="en-GB" dirty="0"/>
              <a:t>We continue programming.</a:t>
            </a:r>
          </a:p>
        </p:txBody>
      </p:sp>
    </p:spTree>
    <p:extLst>
      <p:ext uri="{BB962C8B-B14F-4D97-AF65-F5344CB8AC3E}">
        <p14:creationId xmlns:p14="http://schemas.microsoft.com/office/powerpoint/2010/main" val="34619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50"/>
    </mc:Choice>
    <mc:Fallback xmlns="">
      <p:transition spd="slow" advTm="4775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2E7D2-CD7C-46F0-91C3-0D84E3F77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8" y="1196752"/>
            <a:ext cx="6696744" cy="575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60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30"/>
    </mc:Choice>
    <mc:Fallback xmlns="">
      <p:transition spd="slow" advTm="3823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88A2-C242-4902-BB74-ACA4A1EB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17760-E462-41AC-90E0-4FC1561F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Lab Practice 5.2. </a:t>
            </a:r>
            <a:r>
              <a:rPr lang="en-GB" dirty="0"/>
              <a:t>Edit the same page you created earlier with the three images</a:t>
            </a:r>
          </a:p>
          <a:p>
            <a:pPr lvl="1"/>
            <a:r>
              <a:rPr lang="en-GB" dirty="0"/>
              <a:t>Edit the CSS file with the different alignments.</a:t>
            </a:r>
          </a:p>
          <a:p>
            <a:pPr lvl="1"/>
            <a:r>
              <a:rPr lang="en-GB" dirty="0"/>
              <a:t>Add the different alignment classes to the images.</a:t>
            </a:r>
          </a:p>
          <a:p>
            <a:pPr lvl="1"/>
            <a:r>
              <a:rPr lang="en-GB" dirty="0"/>
              <a:t>Save it to be uploaded with the remaining practices part of the lab engagement. </a:t>
            </a:r>
          </a:p>
        </p:txBody>
      </p:sp>
    </p:spTree>
    <p:extLst>
      <p:ext uri="{BB962C8B-B14F-4D97-AF65-F5344CB8AC3E}">
        <p14:creationId xmlns:p14="http://schemas.microsoft.com/office/powerpoint/2010/main" val="41238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02"/>
    </mc:Choice>
    <mc:Fallback xmlns="">
      <p:transition spd="slow" advTm="4250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F4AE4C6-1521-489B-9061-CAB723C06768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Centering images using CSS: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C76A5-5A6F-4D55-A6C3-CF3997135FA6}"/>
              </a:ext>
            </a:extLst>
          </p:cNvPr>
          <p:cNvSpPr txBox="1"/>
          <p:nvPr/>
        </p:nvSpPr>
        <p:spPr>
          <a:xfrm>
            <a:off x="7524328" y="33265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2596822643"/>
      </p:ext>
    </p:extLst>
  </p:cSld>
  <p:clrMapOvr>
    <a:masterClrMapping/>
  </p:clrMapOvr>
  <p:transition spd="slow" advTm="19255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F9464A97-C576-469F-B80B-73B72A6B1016}"/>
              </a:ext>
            </a:extLst>
          </p:cNvPr>
          <p:cNvSpPr>
            <a:spLocks/>
          </p:cNvSpPr>
          <p:nvPr/>
        </p:nvSpPr>
        <p:spPr bwMode="auto">
          <a:xfrm>
            <a:off x="446400" y="2250000"/>
            <a:ext cx="8251031" cy="41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 err="1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-center {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display: block;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margin: 0px auto;}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chemeClr val="tx1"/>
              </a:solidFill>
              <a:latin typeface="Courier" pitchFamily="-102" charset="0"/>
              <a:sym typeface="Courier" pitchFamily="-10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4AE4C6-1521-489B-9061-CAB723C06768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Centering images using CSS: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C76A5-5A6F-4D55-A6C3-CF3997135FA6}"/>
              </a:ext>
            </a:extLst>
          </p:cNvPr>
          <p:cNvSpPr txBox="1"/>
          <p:nvPr/>
        </p:nvSpPr>
        <p:spPr>
          <a:xfrm>
            <a:off x="7524328" y="33265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277924695"/>
      </p:ext>
    </p:extLst>
  </p:cSld>
  <p:clrMapOvr>
    <a:masterClrMapping/>
  </p:clrMapOvr>
  <p:transition spd="slow" advTm="7719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>
            <a:extLst>
              <a:ext uri="{FF2B5EF4-FFF2-40B4-BE49-F238E27FC236}">
                <a16:creationId xmlns:a16="http://schemas.microsoft.com/office/drawing/2014/main" id="{35B4D623-1880-467C-AB85-9CE12E6B5331}"/>
              </a:ext>
            </a:extLst>
          </p:cNvPr>
          <p:cNvSpPr>
            <a:spLocks/>
          </p:cNvSpPr>
          <p:nvPr/>
        </p:nvSpPr>
        <p:spPr bwMode="auto">
          <a:xfrm>
            <a:off x="446485" y="2250281"/>
            <a:ext cx="8251031" cy="41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-center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</a:t>
            </a: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display: block;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margin: 0px auto;}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A34FAB-BE05-43C7-B064-DE12D782E9F4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Centering images using CSS:</a:t>
            </a:r>
          </a:p>
        </p:txBody>
      </p:sp>
    </p:spTree>
    <p:extLst>
      <p:ext uri="{BB962C8B-B14F-4D97-AF65-F5344CB8AC3E}">
        <p14:creationId xmlns:p14="http://schemas.microsoft.com/office/powerpoint/2010/main" val="820257197"/>
      </p:ext>
    </p:extLst>
  </p:cSld>
  <p:clrMapOvr>
    <a:masterClrMapping/>
  </p:clrMapOvr>
  <p:transition spd="slow" advTm="31542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>
            <a:extLst>
              <a:ext uri="{FF2B5EF4-FFF2-40B4-BE49-F238E27FC236}">
                <a16:creationId xmlns:a16="http://schemas.microsoft.com/office/drawing/2014/main" id="{C855C315-8EC3-40E9-8A57-9BC23DA2B3E6}"/>
              </a:ext>
            </a:extLst>
          </p:cNvPr>
          <p:cNvSpPr>
            <a:spLocks/>
          </p:cNvSpPr>
          <p:nvPr/>
        </p:nvSpPr>
        <p:spPr bwMode="auto">
          <a:xfrm>
            <a:off x="446485" y="2250281"/>
            <a:ext cx="8251031" cy="41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img.align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-center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display: block;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</a:t>
            </a: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margin: 0px auto;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endParaRPr lang="en-US" altLang="en-US" sz="2531" dirty="0">
              <a:solidFill>
                <a:srgbClr val="949699"/>
              </a:solidFill>
              <a:latin typeface="Courier" pitchFamily="-102" charset="0"/>
              <a:sym typeface="Courier" pitchFamily="-102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D6D41C5-CCA0-4DEA-ABD6-83C3788215C0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Centering images using CSS:</a:t>
            </a:r>
          </a:p>
        </p:txBody>
      </p:sp>
    </p:spTree>
    <p:extLst>
      <p:ext uri="{BB962C8B-B14F-4D97-AF65-F5344CB8AC3E}">
        <p14:creationId xmlns:p14="http://schemas.microsoft.com/office/powerpoint/2010/main" val="2532448965"/>
      </p:ext>
    </p:extLst>
  </p:cSld>
  <p:clrMapOvr>
    <a:masterClrMapping/>
  </p:clrMapOvr>
  <p:transition spd="slow" advTm="12339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73F0A13-6D38-4DED-8A4D-0A27EC24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With block and </a:t>
            </a:r>
            <a:r>
              <a:rPr lang="en-US" dirty="0" err="1"/>
              <a:t>centred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9AA5B-27AE-4C5F-B28E-CA3F351F3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1" r="289"/>
          <a:stretch/>
        </p:blipFill>
        <p:spPr>
          <a:xfrm>
            <a:off x="1750300" y="1500174"/>
            <a:ext cx="5729067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775065"/>
      </p:ext>
    </p:extLst>
  </p:cSld>
  <p:clrMapOvr>
    <a:masterClrMapping/>
  </p:clrMapOvr>
  <p:transition spd="slow" advTm="37507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73F0A13-6D38-4DED-8A4D-0A27EC24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Without block and </a:t>
            </a:r>
            <a:r>
              <a:rPr lang="en-US" dirty="0" err="1"/>
              <a:t>centred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2A091C-03C5-4111-A0B2-1E287A36E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7" r="2986" b="14426"/>
          <a:stretch/>
        </p:blipFill>
        <p:spPr>
          <a:xfrm>
            <a:off x="611560" y="1436968"/>
            <a:ext cx="7200800" cy="447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0091069"/>
      </p:ext>
    </p:extLst>
  </p:cSld>
  <p:clrMapOvr>
    <a:masterClrMapping/>
  </p:clrMapOvr>
  <p:transition spd="slow" advTm="20327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">
            <a:extLst>
              <a:ext uri="{FF2B5EF4-FFF2-40B4-BE49-F238E27FC236}">
                <a16:creationId xmlns:a16="http://schemas.microsoft.com/office/drawing/2014/main" id="{AEC4844B-3878-4D3A-9553-A5B65BCB9352}"/>
              </a:ext>
            </a:extLst>
          </p:cNvPr>
          <p:cNvSpPr>
            <a:spLocks/>
          </p:cNvSpPr>
          <p:nvPr/>
        </p:nvSpPr>
        <p:spPr bwMode="auto">
          <a:xfrm>
            <a:off x="446485" y="2250281"/>
            <a:ext cx="8251031" cy="41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body {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 background: #ffffff </a:t>
            </a:r>
            <a:r>
              <a:rPr lang="en-US" altLang="en-US" sz="2531" dirty="0" err="1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url</a:t>
            </a: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("images/</a:t>
            </a:r>
            <a:b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   tulip.gif") no-repeat top right;}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7F136DF-BD5E-43A1-BCB9-1419CD0EBF29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Backgrounds:</a:t>
            </a:r>
          </a:p>
        </p:txBody>
      </p:sp>
    </p:spTree>
    <p:extLst>
      <p:ext uri="{BB962C8B-B14F-4D97-AF65-F5344CB8AC3E}">
        <p14:creationId xmlns:p14="http://schemas.microsoft.com/office/powerpoint/2010/main" val="510157038"/>
      </p:ext>
    </p:extLst>
  </p:cSld>
  <p:clrMapOvr>
    <a:masterClrMapping/>
  </p:clrMapOvr>
  <p:transition spd="slow" advTm="86202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">
            <a:extLst>
              <a:ext uri="{FF2B5EF4-FFF2-40B4-BE49-F238E27FC236}">
                <a16:creationId xmlns:a16="http://schemas.microsoft.com/office/drawing/2014/main" id="{54E47AA1-8085-4C77-8AC6-4788ADF8E506}"/>
              </a:ext>
            </a:extLst>
          </p:cNvPr>
          <p:cNvSpPr>
            <a:spLocks/>
          </p:cNvSpPr>
          <p:nvPr/>
        </p:nvSpPr>
        <p:spPr bwMode="auto">
          <a:xfrm>
            <a:off x="446485" y="2250281"/>
            <a:ext cx="8251031" cy="41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body {</a:t>
            </a:r>
            <a:b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 background: </a:t>
            </a:r>
            <a:r>
              <a:rPr lang="en-US" altLang="en-US" sz="253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#ffffff</a:t>
            </a:r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url("images/</a:t>
            </a:r>
            <a:b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   tulip.gif") no-repeat top right;}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E465C6-11BF-4E97-9AD2-04317BEFC37B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Backgrounds:</a:t>
            </a:r>
          </a:p>
        </p:txBody>
      </p:sp>
    </p:spTree>
    <p:extLst>
      <p:ext uri="{BB962C8B-B14F-4D97-AF65-F5344CB8AC3E}">
        <p14:creationId xmlns:p14="http://schemas.microsoft.com/office/powerpoint/2010/main" val="3445951324"/>
      </p:ext>
    </p:extLst>
  </p:cSld>
  <p:clrMapOvr>
    <a:masterClrMapping/>
  </p:clrMapOvr>
  <p:transition spd="slow" advTm="12966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recap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404664"/>
            <a:ext cx="3772371" cy="201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CSSlinks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2348880"/>
            <a:ext cx="2160240" cy="1377271"/>
          </a:xfrm>
          <a:prstGeom prst="rect">
            <a:avLst/>
          </a:prstGeom>
        </p:spPr>
      </p:pic>
      <p:pic>
        <p:nvPicPr>
          <p:cNvPr id="11" name="Picture 10" descr="CSSembedded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3808" y="2282115"/>
            <a:ext cx="2016224" cy="1461576"/>
          </a:xfrm>
          <a:prstGeom prst="rect">
            <a:avLst/>
          </a:prstGeom>
        </p:spPr>
      </p:pic>
      <p:pic>
        <p:nvPicPr>
          <p:cNvPr id="12" name="Picture 11" descr="CSSinline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2276872"/>
            <a:ext cx="1986682" cy="1440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5576" y="382042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External		2. Embedded		3. Inline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4221088"/>
            <a:ext cx="5522176" cy="256490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21"/>
    </mc:Choice>
    <mc:Fallback xmlns="">
      <p:transition spd="slow" advTm="113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>
            <a:extLst>
              <a:ext uri="{FF2B5EF4-FFF2-40B4-BE49-F238E27FC236}">
                <a16:creationId xmlns:a16="http://schemas.microsoft.com/office/drawing/2014/main" id="{2F54A9D9-E047-485A-AF2A-8C41EDFB4E73}"/>
              </a:ext>
            </a:extLst>
          </p:cNvPr>
          <p:cNvSpPr>
            <a:spLocks/>
          </p:cNvSpPr>
          <p:nvPr/>
        </p:nvSpPr>
        <p:spPr bwMode="auto">
          <a:xfrm>
            <a:off x="446485" y="2250281"/>
            <a:ext cx="8251031" cy="41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body {</a:t>
            </a:r>
            <a:b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 background: #ffffff </a:t>
            </a:r>
            <a:r>
              <a:rPr lang="en-US" altLang="en-US" sz="253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url("images/</a:t>
            </a:r>
            <a:br>
              <a:rPr lang="en-US" altLang="en-US" sz="253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    tulip.gif")</a:t>
            </a:r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no-repeat top right;}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007735E-4F2B-4AEF-815C-C76DB7AD3CD4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Backgrounds:</a:t>
            </a:r>
          </a:p>
        </p:txBody>
      </p:sp>
    </p:spTree>
    <p:extLst>
      <p:ext uri="{BB962C8B-B14F-4D97-AF65-F5344CB8AC3E}">
        <p14:creationId xmlns:p14="http://schemas.microsoft.com/office/powerpoint/2010/main" val="1305980130"/>
      </p:ext>
    </p:extLst>
  </p:cSld>
  <p:clrMapOvr>
    <a:masterClrMapping/>
  </p:clrMapOvr>
  <p:transition spd="slow" advTm="6952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>
            <a:extLst>
              <a:ext uri="{FF2B5EF4-FFF2-40B4-BE49-F238E27FC236}">
                <a16:creationId xmlns:a16="http://schemas.microsoft.com/office/drawing/2014/main" id="{367BF980-EB6A-4F9E-8BCB-6701DDBF43FE}"/>
              </a:ext>
            </a:extLst>
          </p:cNvPr>
          <p:cNvSpPr>
            <a:spLocks/>
          </p:cNvSpPr>
          <p:nvPr/>
        </p:nvSpPr>
        <p:spPr bwMode="auto">
          <a:xfrm>
            <a:off x="446485" y="2250281"/>
            <a:ext cx="8251031" cy="41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body {</a:t>
            </a:r>
            <a:b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 background: #ffffff url("images/</a:t>
            </a:r>
            <a:b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   tulip.gif") </a:t>
            </a:r>
            <a:r>
              <a:rPr lang="en-US" altLang="en-US" sz="253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no-repeat</a:t>
            </a:r>
            <a:r>
              <a:rPr lang="en-US" altLang="en-US" sz="253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top right;}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A35CF82-DB42-4449-8262-7B99A2B39BF8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Backgrounds:</a:t>
            </a:r>
          </a:p>
        </p:txBody>
      </p:sp>
    </p:spTree>
    <p:extLst>
      <p:ext uri="{BB962C8B-B14F-4D97-AF65-F5344CB8AC3E}">
        <p14:creationId xmlns:p14="http://schemas.microsoft.com/office/powerpoint/2010/main" val="2011455053"/>
      </p:ext>
    </p:extLst>
  </p:cSld>
  <p:clrMapOvr>
    <a:masterClrMapping/>
  </p:clrMapOvr>
  <p:transition spd="slow" advTm="6302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>
            <a:extLst>
              <a:ext uri="{FF2B5EF4-FFF2-40B4-BE49-F238E27FC236}">
                <a16:creationId xmlns:a16="http://schemas.microsoft.com/office/drawing/2014/main" id="{EA22EA0E-4BA9-441B-BF25-3FB95EB26406}"/>
              </a:ext>
            </a:extLst>
          </p:cNvPr>
          <p:cNvSpPr>
            <a:spLocks/>
          </p:cNvSpPr>
          <p:nvPr/>
        </p:nvSpPr>
        <p:spPr bwMode="auto">
          <a:xfrm>
            <a:off x="446485" y="2250281"/>
            <a:ext cx="8251031" cy="416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body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 background: #ffffff </a:t>
            </a: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url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("images/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   tulip.gif") no-repeat </a:t>
            </a: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top right;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}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EC9F90C-1CC7-4D5C-88AF-B4D4C6195152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Backgrounds:</a:t>
            </a:r>
          </a:p>
        </p:txBody>
      </p:sp>
    </p:spTree>
    <p:extLst>
      <p:ext uri="{BB962C8B-B14F-4D97-AF65-F5344CB8AC3E}">
        <p14:creationId xmlns:p14="http://schemas.microsoft.com/office/powerpoint/2010/main" val="2299612409"/>
      </p:ext>
    </p:extLst>
  </p:cSld>
  <p:clrMapOvr>
    <a:masterClrMapping/>
  </p:clrMapOvr>
  <p:transition spd="slow" advTm="9948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>
            <a:extLst>
              <a:ext uri="{FF2B5EF4-FFF2-40B4-BE49-F238E27FC236}">
                <a16:creationId xmlns:a16="http://schemas.microsoft.com/office/drawing/2014/main" id="{201CBEAB-0DAB-48A1-9B85-48047BC1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64" y="302494"/>
            <a:ext cx="5375672" cy="625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033774"/>
      </p:ext>
    </p:extLst>
  </p:cSld>
  <p:clrMapOvr>
    <a:masterClrMapping/>
  </p:clrMapOvr>
  <p:transition spd="slow" advTm="27363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8D105-DBD9-4D7A-BE7D-AD00E4857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948" r="511" b="33674"/>
          <a:stretch/>
        </p:blipFill>
        <p:spPr>
          <a:xfrm>
            <a:off x="145626" y="1988839"/>
            <a:ext cx="8945934" cy="3168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78B0EC-59A2-4633-8D54-7CDD88313F5B}"/>
              </a:ext>
            </a:extLst>
          </p:cNvPr>
          <p:cNvSpPr txBox="1"/>
          <p:nvPr/>
        </p:nvSpPr>
        <p:spPr>
          <a:xfrm>
            <a:off x="2195736" y="1516142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Remember to remove the old background first.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FD7BE-D80B-43EB-BF52-167A70097DD8}"/>
              </a:ext>
            </a:extLst>
          </p:cNvPr>
          <p:cNvSpPr/>
          <p:nvPr/>
        </p:nvSpPr>
        <p:spPr>
          <a:xfrm>
            <a:off x="457200" y="1983978"/>
            <a:ext cx="7996060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9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02"/>
    </mc:Choice>
    <mc:Fallback xmlns="">
      <p:transition spd="slow" advTm="2880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790ED-AD65-4169-B728-ACFDCFBF4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0" t="2842" r="1867" b="33518"/>
          <a:stretch/>
        </p:blipFill>
        <p:spPr>
          <a:xfrm>
            <a:off x="323527" y="1844824"/>
            <a:ext cx="8910987" cy="360040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34DEBF-CA66-4154-8BDB-52BA103F904E}"/>
              </a:ext>
            </a:extLst>
          </p:cNvPr>
          <p:cNvSpPr/>
          <p:nvPr/>
        </p:nvSpPr>
        <p:spPr>
          <a:xfrm>
            <a:off x="457200" y="2204864"/>
            <a:ext cx="7996060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5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16"/>
    </mc:Choice>
    <mc:Fallback xmlns="">
      <p:transition spd="slow" advTm="3351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00457-36C4-414A-8E74-9A3F2AD6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7516327" cy="42279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701E2-1FE3-4A30-A9CE-5E0CCE058753}"/>
              </a:ext>
            </a:extLst>
          </p:cNvPr>
          <p:cNvSpPr/>
          <p:nvPr/>
        </p:nvSpPr>
        <p:spPr>
          <a:xfrm>
            <a:off x="6444208" y="1700808"/>
            <a:ext cx="1971711" cy="1368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7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82"/>
    </mc:Choice>
    <mc:Fallback xmlns="">
      <p:transition spd="slow" advTm="64282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88A2-C242-4902-BB74-ACA4A1EB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17760-E462-41AC-90E0-4FC1561F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Lab Practice 5.3</a:t>
            </a:r>
            <a:r>
              <a:rPr lang="en-GB" dirty="0"/>
              <a:t>. Follow these steps</a:t>
            </a:r>
          </a:p>
          <a:p>
            <a:pPr lvl="1"/>
            <a:r>
              <a:rPr lang="en-GB" dirty="0"/>
              <a:t>Edit the background to include a floating image (any image of your choice).</a:t>
            </a:r>
          </a:p>
        </p:txBody>
      </p:sp>
    </p:spTree>
    <p:extLst>
      <p:ext uri="{BB962C8B-B14F-4D97-AF65-F5344CB8AC3E}">
        <p14:creationId xmlns:p14="http://schemas.microsoft.com/office/powerpoint/2010/main" val="367212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7"/>
    </mc:Choice>
    <mc:Fallback xmlns="">
      <p:transition spd="slow" advTm="2061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465E-52FC-449F-8F02-2005508C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Divs</a:t>
            </a:r>
            <a:r>
              <a:rPr lang="en-GB" dirty="0"/>
              <a:t> in Web design: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83BC2-85AF-4C54-984B-31B5940B7046}"/>
              </a:ext>
            </a:extLst>
          </p:cNvPr>
          <p:cNvSpPr txBox="1"/>
          <p:nvPr/>
        </p:nvSpPr>
        <p:spPr>
          <a:xfrm>
            <a:off x="7524328" y="33265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371535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76"/>
    </mc:Choice>
    <mc:Fallback xmlns="">
      <p:transition spd="slow" advTm="20776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465E-52FC-449F-8F02-2005508C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Divs</a:t>
            </a:r>
            <a:r>
              <a:rPr lang="en-GB" dirty="0"/>
              <a:t> in Web 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4742-E354-4551-A4A4-ED82085F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already learned them but we will go into more details: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1445E-DE19-4821-B4DC-BD5B9073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66" y="2708920"/>
            <a:ext cx="4676775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70541-AA38-4696-92B7-E99337211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648146"/>
            <a:ext cx="5904656" cy="345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47676-525A-4727-8CC1-AA5CD49EB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64904"/>
            <a:ext cx="5505171" cy="4131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A6AFC-56C3-4335-A97E-5CC64EA15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34" y="3065584"/>
            <a:ext cx="5462337" cy="34597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EF6BF-132D-4172-B886-F35778FE5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1" y="2564904"/>
            <a:ext cx="5760640" cy="3155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234E35-1811-44D3-AA58-649009BE12B5}"/>
              </a:ext>
            </a:extLst>
          </p:cNvPr>
          <p:cNvSpPr txBox="1"/>
          <p:nvPr/>
        </p:nvSpPr>
        <p:spPr>
          <a:xfrm>
            <a:off x="7057731" y="294744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Floating div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9A1CC3-CE9C-4D7C-A556-B97E209D9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1" y="2497758"/>
            <a:ext cx="6663359" cy="4131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F6BA9-3DE2-4E28-8770-7AD67E0A282A}"/>
              </a:ext>
            </a:extLst>
          </p:cNvPr>
          <p:cNvSpPr txBox="1"/>
          <p:nvPr/>
        </p:nvSpPr>
        <p:spPr>
          <a:xfrm>
            <a:off x="6615627" y="3553027"/>
            <a:ext cx="23631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For layout design : Note</a:t>
            </a:r>
          </a:p>
          <a:p>
            <a:r>
              <a:rPr lang="en-GB" sz="1600" dirty="0"/>
              <a:t>you can have fixed and </a:t>
            </a:r>
          </a:p>
          <a:p>
            <a:r>
              <a:rPr lang="en-GB" sz="1600" dirty="0"/>
              <a:t>resizable boxes.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71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78"/>
    </mc:Choice>
    <mc:Fallback xmlns="">
      <p:transition spd="slow" advTm="92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27275DC8-DBCB-4602-9848-3A6BD7E68490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400" dirty="0" err="1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img.large</a:t>
            </a:r>
            <a: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width: 500px;</a:t>
            </a:r>
            <a:b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height: 500px;}</a:t>
            </a:r>
          </a:p>
          <a:p>
            <a:pPr algn="l" eaLnBrk="1" hangingPunct="1"/>
            <a:b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400" dirty="0" err="1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img.medium</a:t>
            </a:r>
            <a: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width: 250px;</a:t>
            </a:r>
            <a:b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height: 250px;}</a:t>
            </a:r>
            <a:b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400" dirty="0" err="1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img.small</a:t>
            </a:r>
            <a: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width: 100px;</a:t>
            </a:r>
            <a:b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400" dirty="0">
                <a:solidFill>
                  <a:schemeClr val="tx1"/>
                </a:solidFill>
                <a:latin typeface="Courier" pitchFamily="-102" charset="0"/>
                <a:sym typeface="Courier" pitchFamily="-102" charset="0"/>
              </a:rPr>
              <a:t> height: 100px;}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BAB025-BF10-42CE-B20F-53C9C65E2B58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b="1" dirty="0">
              <a:solidFill>
                <a:srgbClr val="00CCCC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Control image sizes using CSS:</a:t>
            </a:r>
          </a:p>
        </p:txBody>
      </p:sp>
    </p:spTree>
    <p:extLst>
      <p:ext uri="{BB962C8B-B14F-4D97-AF65-F5344CB8AC3E}">
        <p14:creationId xmlns:p14="http://schemas.microsoft.com/office/powerpoint/2010/main" val="3501427740"/>
      </p:ext>
    </p:extLst>
  </p:cSld>
  <p:clrMapOvr>
    <a:masterClrMapping/>
  </p:clrMapOvr>
  <p:transition spd="slow" advTm="17494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465E-52FC-449F-8F02-2005508C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Boxes in Web 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4742-E354-4551-A4A4-ED82085F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Important terms when it comes to boxes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B7881A3-7567-440D-B7B3-5D4E77E5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89" y="2204864"/>
            <a:ext cx="71437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736"/>
    </mc:Choice>
    <mc:Fallback xmlns="">
      <p:transition spd="slow" advTm="116736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465E-52FC-449F-8F02-2005508C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Boxes in Web 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4742-E354-4551-A4A4-ED82085F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What does these terms mean?</a:t>
            </a:r>
          </a:p>
          <a:p>
            <a:pPr lvl="1"/>
            <a:r>
              <a:rPr lang="en-GB" sz="2400" b="1" dirty="0"/>
              <a:t>Margin: </a:t>
            </a:r>
            <a:r>
              <a:rPr lang="en-GB" sz="2400" dirty="0"/>
              <a:t>The distance between the box and everything else.</a:t>
            </a:r>
          </a:p>
          <a:p>
            <a:pPr lvl="1"/>
            <a:r>
              <a:rPr lang="en-GB" sz="2400" b="1" dirty="0"/>
              <a:t>Border: </a:t>
            </a:r>
            <a:r>
              <a:rPr lang="en-GB" sz="2400" dirty="0"/>
              <a:t>The line that surrounds the box. You can make it thin, thick, set colour to it, or make it invisible. </a:t>
            </a:r>
          </a:p>
          <a:p>
            <a:pPr lvl="1"/>
            <a:r>
              <a:rPr lang="en-GB" sz="2400" b="1" dirty="0"/>
              <a:t>Padding: </a:t>
            </a:r>
            <a:r>
              <a:rPr lang="en-GB" sz="2400" dirty="0"/>
              <a:t>The space you set between the border and the text inside the box.</a:t>
            </a:r>
          </a:p>
          <a:p>
            <a:pPr lvl="1"/>
            <a:r>
              <a:rPr lang="en-GB" sz="2400" b="1" dirty="0"/>
              <a:t>Content: </a:t>
            </a:r>
            <a:r>
              <a:rPr lang="en-GB" sz="2400" dirty="0"/>
              <a:t>The text, image, or video you put inside the box.</a:t>
            </a:r>
          </a:p>
          <a:p>
            <a:pPr lvl="1"/>
            <a:r>
              <a:rPr lang="en-GB" sz="2400" dirty="0"/>
              <a:t>Code: </a:t>
            </a:r>
            <a:r>
              <a:rPr lang="en-GB" sz="2400" b="1" dirty="0"/>
              <a:t>div{…}</a:t>
            </a:r>
          </a:p>
          <a:p>
            <a:pPr lvl="1"/>
            <a:endParaRPr lang="en-GB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B7881A3-7567-440D-B7B3-5D4E77E5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0"/>
            <a:ext cx="3138035" cy="19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34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09"/>
    </mc:Choice>
    <mc:Fallback xmlns="">
      <p:transition spd="slow" advTm="41109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465E-52FC-449F-8F02-2005508C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Boxes in Web 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4742-E354-4551-A4A4-ED82085F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What will this CSS code do?</a:t>
            </a: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div {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    width: 300px;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    border: 25px solid green;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    padding: 25px;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dirty="0">
                <a:solidFill>
                  <a:schemeClr val="tx1"/>
                </a:solidFill>
              </a:rPr>
              <a:t>    margin: 25px;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b="1" dirty="0">
                <a:solidFill>
                  <a:schemeClr val="tx1"/>
                </a:solidFill>
              </a:rPr>
              <a:t>}</a:t>
            </a:r>
          </a:p>
          <a:p>
            <a:pPr lvl="1"/>
            <a:endParaRPr lang="en-GB" sz="2400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B7881A3-7567-440D-B7B3-5D4E77E5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0"/>
            <a:ext cx="3138035" cy="19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0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14"/>
    </mc:Choice>
    <mc:Fallback xmlns="">
      <p:transition spd="slow" advTm="10431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DB60-B6B8-473B-B972-A2262140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Practice this: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03836-7C3D-4301-890B-48776484B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&lt;html&gt;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   &lt;head&gt;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      &lt;style&gt;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         div {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	  background-</a:t>
            </a:r>
            <a:r>
              <a:rPr lang="en-GB" b="1" dirty="0" err="1">
                <a:solidFill>
                  <a:schemeClr val="tx1"/>
                </a:solidFill>
              </a:rPr>
              <a:t>color</a:t>
            </a:r>
            <a:r>
              <a:rPr lang="en-GB" b="1" dirty="0">
                <a:solidFill>
                  <a:schemeClr val="tx1"/>
                </a:solidFill>
              </a:rPr>
              <a:t>: </a:t>
            </a:r>
            <a:r>
              <a:rPr lang="en-GB" b="1" dirty="0" err="1">
                <a:solidFill>
                  <a:schemeClr val="tx1"/>
                </a:solidFill>
              </a:rPr>
              <a:t>lightgrey</a:t>
            </a:r>
            <a:r>
              <a:rPr lang="en-GB" b="1" dirty="0">
                <a:solidFill>
                  <a:schemeClr val="tx1"/>
                </a:solidFill>
              </a:rPr>
              <a:t>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	  width: 300px;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	  border: 25px solid blue;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	  padding: 25px;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	  margin: 25px;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               }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     &lt;/style&gt;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 &lt;/head&gt;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&lt;body&gt;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  &lt;h2&gt;</a:t>
            </a:r>
            <a:r>
              <a:rPr lang="en-GB" dirty="0">
                <a:solidFill>
                  <a:schemeClr val="tx1"/>
                </a:solidFill>
              </a:rPr>
              <a:t>Demonstrating the Box Model</a:t>
            </a:r>
            <a:r>
              <a:rPr lang="en-GB" b="1" dirty="0">
                <a:solidFill>
                  <a:schemeClr val="tx1"/>
                </a:solidFill>
              </a:rPr>
              <a:t>&lt;/h2&gt;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     &lt;p&gt;</a:t>
            </a:r>
            <a:r>
              <a:rPr lang="en-GB" dirty="0">
                <a:solidFill>
                  <a:schemeClr val="tx1"/>
                </a:solidFill>
              </a:rPr>
              <a:t>The CSS box model is essentially a box that wraps around every HTML element. It consists of: borders, padding, margins, and the    actual content.&lt;/</a:t>
            </a:r>
            <a:r>
              <a:rPr lang="en-GB" b="1" dirty="0">
                <a:solidFill>
                  <a:schemeClr val="tx1"/>
                </a:solidFill>
              </a:rPr>
              <a:t>p&gt;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     &lt;div&gt;</a:t>
            </a:r>
            <a:r>
              <a:rPr lang="en-GB" dirty="0">
                <a:solidFill>
                  <a:schemeClr val="tx1"/>
                </a:solidFill>
              </a:rPr>
              <a:t>This text is the actual content of the box. Can you point out the 25px padding, 25px margin and a 25px blue border? After practicing this, I will be able, with confidence, to use boxes in HTML and CSS</a:t>
            </a:r>
            <a:r>
              <a:rPr lang="en-GB" b="1" dirty="0">
                <a:solidFill>
                  <a:schemeClr val="tx1"/>
                </a:solidFill>
              </a:rPr>
              <a:t>.&lt;/div&gt;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    &lt;/body&gt;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&lt;/html&gt;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8DA35-9DF9-4D23-A9FF-EF27C0407FF5}"/>
              </a:ext>
            </a:extLst>
          </p:cNvPr>
          <p:cNvSpPr txBox="1"/>
          <p:nvPr/>
        </p:nvSpPr>
        <p:spPr>
          <a:xfrm>
            <a:off x="323528" y="5333639"/>
            <a:ext cx="612068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dirty="0"/>
              <a:t>Change the code and content.</a:t>
            </a:r>
          </a:p>
          <a:p>
            <a:r>
              <a:rPr lang="en-GB" sz="2800" dirty="0"/>
              <a:t>Then practice some of the attributes </a:t>
            </a:r>
          </a:p>
          <a:p>
            <a:r>
              <a:rPr lang="en-GB" sz="2800" dirty="0"/>
              <a:t>in the next slide.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FAA6C-1ED5-4914-9388-4D9D7A10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10167"/>
            <a:ext cx="3275856" cy="2714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795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90"/>
    </mc:Choice>
    <mc:Fallback xmlns="">
      <p:transition spd="slow" advTm="12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D408-6F26-4B61-ABDE-B08F681A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Examples of other box attributes: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53E46-9EB7-4CD8-A4A4-8032C2296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Height : 300px;</a:t>
            </a:r>
          </a:p>
          <a:p>
            <a:r>
              <a:rPr lang="en-GB" dirty="0"/>
              <a:t>Width: 400px;</a:t>
            </a:r>
          </a:p>
          <a:p>
            <a:r>
              <a:rPr lang="en-GB" dirty="0"/>
              <a:t>Min-width: 75%;</a:t>
            </a:r>
          </a:p>
          <a:p>
            <a:r>
              <a:rPr lang="en-GB" dirty="0"/>
              <a:t>Max-width: 100%;</a:t>
            </a:r>
          </a:p>
          <a:p>
            <a:r>
              <a:rPr lang="en-GB" dirty="0"/>
              <a:t>Background-colour: #ee2e80;</a:t>
            </a:r>
          </a:p>
          <a:p>
            <a:r>
              <a:rPr lang="en-GB" dirty="0"/>
              <a:t>Text-align: left;</a:t>
            </a:r>
          </a:p>
          <a:p>
            <a:r>
              <a:rPr lang="en-GB" dirty="0"/>
              <a:t>Overflow: hidden;</a:t>
            </a:r>
          </a:p>
          <a:p>
            <a:r>
              <a:rPr lang="en-GB" dirty="0"/>
              <a:t>Overflow: scroll;</a:t>
            </a:r>
          </a:p>
          <a:p>
            <a:r>
              <a:rPr lang="en-GB" dirty="0"/>
              <a:t>Border-style: solid; </a:t>
            </a:r>
            <a:r>
              <a:rPr lang="en-GB" dirty="0">
                <a:solidFill>
                  <a:srgbClr val="0070C0"/>
                </a:solidFill>
              </a:rPr>
              <a:t>(or: dotted, dashed, double, groove, ridge, inset, or outset)</a:t>
            </a:r>
            <a:r>
              <a:rPr lang="en-GB" dirty="0"/>
              <a:t>.</a:t>
            </a:r>
          </a:p>
          <a:p>
            <a:r>
              <a:rPr lang="en-GB" dirty="0"/>
              <a:t>Visibility: hidden;</a:t>
            </a:r>
          </a:p>
          <a:p>
            <a:r>
              <a:rPr lang="en-GB" dirty="0"/>
              <a:t>box-shadow: 5px </a:t>
            </a:r>
            <a:r>
              <a:rPr lang="en-GB" dirty="0" err="1"/>
              <a:t>5px</a:t>
            </a:r>
            <a:r>
              <a:rPr lang="en-GB" dirty="0"/>
              <a:t> </a:t>
            </a:r>
            <a:r>
              <a:rPr lang="en-GB" dirty="0" err="1"/>
              <a:t>5px</a:t>
            </a:r>
            <a:r>
              <a:rPr lang="en-GB" dirty="0"/>
              <a:t> #777777;</a:t>
            </a:r>
          </a:p>
          <a:p>
            <a:r>
              <a:rPr lang="en-GB" dirty="0"/>
              <a:t>border-radius: 10px;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446C8-1068-4E30-938E-B35E25EF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410521"/>
            <a:ext cx="3240360" cy="26625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6B4355-5C6B-4EA5-B618-BBF7FBA006C6}"/>
              </a:ext>
            </a:extLst>
          </p:cNvPr>
          <p:cNvSpPr/>
          <p:nvPr/>
        </p:nvSpPr>
        <p:spPr>
          <a:xfrm>
            <a:off x="5652120" y="1339640"/>
            <a:ext cx="3456384" cy="2804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43300-0B53-4B1B-86F6-24850A7057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0072" y="2636912"/>
            <a:ext cx="3240360" cy="58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06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78"/>
    </mc:Choice>
    <mc:Fallback xmlns="">
      <p:transition spd="slow" advTm="28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7827CC-AC8F-4577-87FE-8F868A0EB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1" r="36613" b="29001"/>
          <a:stretch/>
        </p:blipFill>
        <p:spPr>
          <a:xfrm>
            <a:off x="435893" y="1885474"/>
            <a:ext cx="7499176" cy="4565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of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8B0EC-59A2-4633-8D54-7CDD88313F5B}"/>
              </a:ext>
            </a:extLst>
          </p:cNvPr>
          <p:cNvSpPr txBox="1"/>
          <p:nvPr/>
        </p:nvSpPr>
        <p:spPr>
          <a:xfrm>
            <a:off x="2195736" y="151614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Notice I changed the width to 500px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FD7BE-D80B-43EB-BF52-167A70097DD8}"/>
              </a:ext>
            </a:extLst>
          </p:cNvPr>
          <p:cNvSpPr/>
          <p:nvPr/>
        </p:nvSpPr>
        <p:spPr>
          <a:xfrm>
            <a:off x="1403648" y="2996952"/>
            <a:ext cx="5184576" cy="11713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395919-0DEB-4AB5-B23C-BBADA067ADDF}"/>
              </a:ext>
            </a:extLst>
          </p:cNvPr>
          <p:cNvSpPr/>
          <p:nvPr/>
        </p:nvSpPr>
        <p:spPr>
          <a:xfrm>
            <a:off x="1208930" y="5661248"/>
            <a:ext cx="6603429" cy="2253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01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84"/>
    </mc:Choice>
    <mc:Fallback xmlns="">
      <p:transition spd="slow" advTm="4338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8E904-07F3-424C-BF3C-737657308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5" r="472"/>
          <a:stretch/>
        </p:blipFill>
        <p:spPr>
          <a:xfrm>
            <a:off x="1331640" y="1556792"/>
            <a:ext cx="6120680" cy="44883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58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94"/>
    </mc:Choice>
    <mc:Fallback xmlns="">
      <p:transition spd="slow" advTm="44894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88A2-C242-4902-BB74-ACA4A1EB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17760-E462-41AC-90E0-4FC1561F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Lab Practice 5.4. </a:t>
            </a:r>
            <a:r>
              <a:rPr lang="en-GB" dirty="0"/>
              <a:t>Follow these steps</a:t>
            </a:r>
          </a:p>
          <a:p>
            <a:pPr lvl="1"/>
            <a:r>
              <a:rPr lang="en-GB" dirty="0"/>
              <a:t>And embed CSS to your page and pick any of the paragraphs or image to be boxed in a blue box.</a:t>
            </a:r>
          </a:p>
          <a:p>
            <a:pPr lvl="1"/>
            <a:r>
              <a:rPr lang="en-GB" dirty="0"/>
              <a:t>Save the work.</a:t>
            </a:r>
          </a:p>
        </p:txBody>
      </p:sp>
    </p:spTree>
    <p:extLst>
      <p:ext uri="{BB962C8B-B14F-4D97-AF65-F5344CB8AC3E}">
        <p14:creationId xmlns:p14="http://schemas.microsoft.com/office/powerpoint/2010/main" val="8627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12"/>
    </mc:Choice>
    <mc:Fallback xmlns="">
      <p:transition spd="slow" advTm="31612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0D1B-8F21-4E40-992C-20130E06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HTML lists?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D23A8-88E3-4E8E-9F98-1F83343D36DA}"/>
              </a:ext>
            </a:extLst>
          </p:cNvPr>
          <p:cNvSpPr txBox="1"/>
          <p:nvPr/>
        </p:nvSpPr>
        <p:spPr>
          <a:xfrm>
            <a:off x="7524328" y="33265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111351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33"/>
    </mc:Choice>
    <mc:Fallback xmlns="">
      <p:transition spd="slow" advTm="32933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0D1B-8F21-4E40-992C-20130E06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HTML lists?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A784-D602-4E0F-8BB2-4A808EA7F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ACED830-FEDB-466B-9924-FDF18692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772816"/>
            <a:ext cx="3278510" cy="40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538BFE-3E49-40AD-A610-28413FAC1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" t="23905" r="41995" b="4239"/>
          <a:stretch/>
        </p:blipFill>
        <p:spPr>
          <a:xfrm>
            <a:off x="323528" y="1556792"/>
            <a:ext cx="5307589" cy="439248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5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93"/>
    </mc:Choice>
    <mc:Fallback xmlns="">
      <p:transition spd="slow" advTm="78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4BC0E4AC-5A62-42D5-A62A-C263311A6AB0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 err="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img.large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500px;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500px;}</a:t>
            </a:r>
          </a:p>
          <a:p>
            <a:pPr algn="l" eaLnBrk="1" hangingPunct="1"/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img.medium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250px;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250px;}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img.small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100px;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100px;}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ACE5F35-26D7-4141-895F-7E295D755357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Control image sizes using CSS:</a:t>
            </a:r>
          </a:p>
        </p:txBody>
      </p:sp>
    </p:spTree>
    <p:extLst>
      <p:ext uri="{BB962C8B-B14F-4D97-AF65-F5344CB8AC3E}">
        <p14:creationId xmlns:p14="http://schemas.microsoft.com/office/powerpoint/2010/main" val="2322225017"/>
      </p:ext>
    </p:extLst>
  </p:cSld>
  <p:clrMapOvr>
    <a:masterClrMapping/>
  </p:clrMapOvr>
  <p:transition spd="slow" advTm="16681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0D1B-8F21-4E40-992C-20130E06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HTML lists?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E7972BAD-AA41-442A-8F0A-3D796490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62" y="1700808"/>
            <a:ext cx="8727876" cy="325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4"/>
    </mc:Choice>
    <mc:Fallback xmlns="">
      <p:transition spd="slow" advTm="53694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0D1B-8F21-4E40-992C-20130E06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CSS lists?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F8BA9-F09D-4B2B-979E-C56443C9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1" y="1700808"/>
            <a:ext cx="7488704" cy="47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2"/>
    </mc:Choice>
    <mc:Fallback xmlns="">
      <p:transition spd="slow" advTm="28942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DF2A-F784-4DC4-AFD5-100F007C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Unordered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8B8E-6D07-4C61-AA07-AFAAE1F4B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&lt;!DOCTYPE html&gt;</a:t>
            </a:r>
          </a:p>
          <a:p>
            <a:pPr marL="0" indent="0">
              <a:buNone/>
            </a:pPr>
            <a:r>
              <a:rPr lang="en-GB" sz="1600" dirty="0"/>
              <a:t>&lt;html&gt;</a:t>
            </a:r>
          </a:p>
          <a:p>
            <a:pPr marL="0" indent="0">
              <a:buNone/>
            </a:pPr>
            <a:r>
              <a:rPr lang="en-GB" sz="1600" dirty="0"/>
              <a:t>&lt;body&gt;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&lt;h2&gt;An unordered HTML list&lt;/h2&gt;</a:t>
            </a:r>
          </a:p>
          <a:p>
            <a:pPr marL="0" indent="0">
              <a:buNone/>
            </a:pPr>
            <a:endParaRPr lang="en-GB" sz="1600" dirty="0"/>
          </a:p>
          <a:p>
            <a:pPr marL="400050" lvl="1" indent="0">
              <a:buNone/>
            </a:pPr>
            <a:r>
              <a:rPr lang="en-GB" sz="1600" b="1" dirty="0"/>
              <a:t>&lt;ul&gt;</a:t>
            </a:r>
          </a:p>
          <a:p>
            <a:pPr marL="400050" lvl="1" indent="0">
              <a:buNone/>
            </a:pPr>
            <a:r>
              <a:rPr lang="en-GB" sz="1600" b="1" dirty="0"/>
              <a:t>  &lt;li&gt;Study&lt;/li&gt;</a:t>
            </a:r>
          </a:p>
          <a:p>
            <a:pPr marL="400050" lvl="1" indent="0">
              <a:buNone/>
            </a:pPr>
            <a:r>
              <a:rPr lang="en-GB" sz="1600" b="1" dirty="0"/>
              <a:t>  &lt;li&gt;Practice&lt;/li&gt;</a:t>
            </a:r>
          </a:p>
          <a:p>
            <a:pPr marL="400050" lvl="1" indent="0">
              <a:buNone/>
            </a:pPr>
            <a:r>
              <a:rPr lang="en-GB" sz="1600" b="1" dirty="0"/>
              <a:t>  &lt;li&gt;Work on the assignment&lt;/li&gt;</a:t>
            </a:r>
          </a:p>
          <a:p>
            <a:pPr marL="400050" lvl="1" indent="0">
              <a:buNone/>
            </a:pPr>
            <a:r>
              <a:rPr lang="en-GB" sz="1600" b="1" dirty="0"/>
              <a:t>&lt;/ul&gt; 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&lt;/body&gt;</a:t>
            </a:r>
          </a:p>
          <a:p>
            <a:pPr marL="0" indent="0">
              <a:buNone/>
            </a:pPr>
            <a:r>
              <a:rPr lang="en-GB" sz="1600" dirty="0"/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73057-B6D3-4A4B-9BB1-5811F02411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2996952"/>
            <a:ext cx="404845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61"/>
    </mc:Choice>
    <mc:Fallback xmlns="">
      <p:transition spd="slow" advTm="7206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DF2A-F784-4DC4-AFD5-100F007C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Unordered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8B8E-6D07-4C61-AA07-AFAAE1F4B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&lt;!DOCTYPE html&gt;</a:t>
            </a:r>
          </a:p>
          <a:p>
            <a:pPr marL="0" indent="0">
              <a:buNone/>
            </a:pPr>
            <a:r>
              <a:rPr lang="en-GB" sz="1600" dirty="0"/>
              <a:t>&lt;html&gt;</a:t>
            </a:r>
          </a:p>
          <a:p>
            <a:pPr marL="0" indent="0">
              <a:buNone/>
            </a:pPr>
            <a:r>
              <a:rPr lang="en-GB" sz="1600" dirty="0"/>
              <a:t>&lt;body&gt;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&lt;h2&gt;An unordered HTML list&lt;/h2&gt;</a:t>
            </a:r>
          </a:p>
          <a:p>
            <a:pPr marL="0" indent="0">
              <a:buNone/>
            </a:pPr>
            <a:endParaRPr lang="en-GB" sz="1600" dirty="0"/>
          </a:p>
          <a:p>
            <a:pPr marL="400050" lvl="1" indent="0">
              <a:buNone/>
            </a:pPr>
            <a:r>
              <a:rPr lang="en-GB" sz="1600" b="1" dirty="0"/>
              <a:t>&lt;ul </a:t>
            </a:r>
            <a:r>
              <a:rPr lang="en-GB" sz="1600" b="1" dirty="0">
                <a:solidFill>
                  <a:srgbClr val="0070C0"/>
                </a:solidFill>
              </a:rPr>
              <a:t>style="</a:t>
            </a:r>
            <a:r>
              <a:rPr lang="en-GB" sz="1600" b="1" dirty="0" err="1">
                <a:solidFill>
                  <a:srgbClr val="0070C0"/>
                </a:solidFill>
              </a:rPr>
              <a:t>list-style-type:square</a:t>
            </a:r>
            <a:r>
              <a:rPr lang="en-GB" sz="1600" b="1" dirty="0">
                <a:solidFill>
                  <a:srgbClr val="0070C0"/>
                </a:solidFill>
              </a:rPr>
              <a:t>"</a:t>
            </a:r>
            <a:r>
              <a:rPr lang="en-GB" sz="1600" b="1" dirty="0">
                <a:solidFill>
                  <a:schemeClr val="tx1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n-GB" sz="1600" b="1" dirty="0"/>
              <a:t>  &lt;li&gt;Study&lt;/li&gt;</a:t>
            </a:r>
          </a:p>
          <a:p>
            <a:pPr marL="400050" lvl="1" indent="0">
              <a:buNone/>
            </a:pPr>
            <a:r>
              <a:rPr lang="en-GB" sz="1600" b="1" dirty="0"/>
              <a:t>  &lt;li&gt;Practice&lt;/li&gt;</a:t>
            </a:r>
          </a:p>
          <a:p>
            <a:pPr marL="400050" lvl="1" indent="0">
              <a:buNone/>
            </a:pPr>
            <a:r>
              <a:rPr lang="en-GB" sz="1600" b="1" dirty="0"/>
              <a:t>  &lt;li&gt;Work on the assignment&lt;/li&gt;</a:t>
            </a:r>
          </a:p>
          <a:p>
            <a:pPr marL="400050" lvl="1" indent="0">
              <a:buNone/>
            </a:pPr>
            <a:r>
              <a:rPr lang="en-GB" sz="1600" b="1" dirty="0"/>
              <a:t>&lt;/ul&gt; 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&lt;/body&gt;</a:t>
            </a:r>
          </a:p>
          <a:p>
            <a:pPr marL="0" indent="0">
              <a:buNone/>
            </a:pPr>
            <a:r>
              <a:rPr lang="en-GB" sz="1600" dirty="0"/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E58D2-4EEB-4371-B744-285C15109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87" t="20923" r="29526" b="67446"/>
          <a:stretch/>
        </p:blipFill>
        <p:spPr>
          <a:xfrm>
            <a:off x="4644008" y="3212976"/>
            <a:ext cx="4275475" cy="1368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7B37E-100B-49A4-A49E-9AE9113E24BA}"/>
              </a:ext>
            </a:extLst>
          </p:cNvPr>
          <p:cNvSpPr txBox="1"/>
          <p:nvPr/>
        </p:nvSpPr>
        <p:spPr>
          <a:xfrm>
            <a:off x="971600" y="630932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Other styles: disc, circle, or none.</a:t>
            </a:r>
          </a:p>
        </p:txBody>
      </p:sp>
    </p:spTree>
    <p:extLst>
      <p:ext uri="{BB962C8B-B14F-4D97-AF65-F5344CB8AC3E}">
        <p14:creationId xmlns:p14="http://schemas.microsoft.com/office/powerpoint/2010/main" val="120539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15"/>
    </mc:Choice>
    <mc:Fallback xmlns="">
      <p:transition spd="slow" advTm="45915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DF2A-F784-4DC4-AFD5-100F007C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Ordered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8B8E-6D07-4C61-AA07-AFAAE1F4B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&lt;!DOCTYPE html&gt;</a:t>
            </a:r>
          </a:p>
          <a:p>
            <a:pPr marL="0" indent="0">
              <a:buNone/>
            </a:pPr>
            <a:r>
              <a:rPr lang="en-GB" sz="1600" dirty="0"/>
              <a:t>&lt;html&gt;</a:t>
            </a:r>
          </a:p>
          <a:p>
            <a:pPr marL="0" indent="0">
              <a:buNone/>
            </a:pPr>
            <a:r>
              <a:rPr lang="en-GB" sz="1600" dirty="0"/>
              <a:t>&lt;body&gt;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&lt;h2&gt;An ordered HTML list&lt;/h2&gt;</a:t>
            </a:r>
          </a:p>
          <a:p>
            <a:pPr marL="0" indent="0">
              <a:buNone/>
            </a:pPr>
            <a:endParaRPr lang="en-GB" sz="1600" dirty="0"/>
          </a:p>
          <a:p>
            <a:pPr marL="400050" lvl="1" indent="0">
              <a:buNone/>
            </a:pPr>
            <a:r>
              <a:rPr lang="it-IT" sz="1600" b="1" dirty="0"/>
              <a:t>&lt;ol&gt;</a:t>
            </a:r>
          </a:p>
          <a:p>
            <a:pPr marL="400050" lvl="1" indent="0">
              <a:buNone/>
            </a:pPr>
            <a:r>
              <a:rPr lang="it-IT" sz="1600" b="1" dirty="0"/>
              <a:t>     &lt;li&gt;Study&lt;/li&gt;</a:t>
            </a:r>
          </a:p>
          <a:p>
            <a:pPr marL="400050" lvl="1" indent="0">
              <a:buNone/>
            </a:pPr>
            <a:r>
              <a:rPr lang="it-IT" sz="1600" b="1" dirty="0"/>
              <a:t>     &lt;li&gt;Practice&lt;/li&gt;</a:t>
            </a:r>
          </a:p>
          <a:p>
            <a:pPr marL="400050" lvl="1" indent="0">
              <a:buNone/>
            </a:pPr>
            <a:r>
              <a:rPr lang="it-IT" sz="1600" b="1" dirty="0"/>
              <a:t>     &lt;li&gt;Work on the assignment&lt;/li&gt;</a:t>
            </a:r>
          </a:p>
          <a:p>
            <a:pPr marL="400050" lvl="1" indent="0">
              <a:buNone/>
            </a:pPr>
            <a:r>
              <a:rPr lang="it-IT" sz="1600" b="1" dirty="0"/>
              <a:t>&lt;/ol&gt; 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&lt;/body&gt;</a:t>
            </a:r>
          </a:p>
          <a:p>
            <a:pPr marL="0" indent="0">
              <a:buNone/>
            </a:pPr>
            <a:r>
              <a:rPr lang="en-GB" sz="1600" dirty="0"/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70331-E44A-4A02-A6E5-9ABC867A6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50" t="20924" r="34250" b="64538"/>
          <a:stretch/>
        </p:blipFill>
        <p:spPr>
          <a:xfrm>
            <a:off x="5436095" y="3068960"/>
            <a:ext cx="3097707" cy="15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5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27"/>
    </mc:Choice>
    <mc:Fallback xmlns="">
      <p:transition spd="slow" advTm="31227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DF2A-F784-4DC4-AFD5-100F007C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Ordered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8B8E-6D07-4C61-AA07-AFAAE1F4B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&lt;!DOCTYPE html&gt;</a:t>
            </a:r>
          </a:p>
          <a:p>
            <a:pPr marL="0" indent="0">
              <a:buNone/>
            </a:pPr>
            <a:r>
              <a:rPr lang="en-GB" sz="1600" dirty="0"/>
              <a:t>&lt;html&gt;</a:t>
            </a:r>
          </a:p>
          <a:p>
            <a:pPr marL="0" indent="0">
              <a:buNone/>
            </a:pPr>
            <a:r>
              <a:rPr lang="en-GB" sz="1600" dirty="0"/>
              <a:t>&lt;body&gt;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&lt;h2&gt;An ordered HTML list&lt;/h2&gt;</a:t>
            </a:r>
          </a:p>
          <a:p>
            <a:pPr marL="0" indent="0">
              <a:buNone/>
            </a:pPr>
            <a:endParaRPr lang="en-GB" sz="1600" dirty="0"/>
          </a:p>
          <a:p>
            <a:pPr marL="400050" lvl="1" indent="0">
              <a:buNone/>
            </a:pPr>
            <a:r>
              <a:rPr lang="it-IT" sz="1600" b="1" dirty="0"/>
              <a:t>&lt;ol </a:t>
            </a:r>
            <a:r>
              <a:rPr lang="it-IT" sz="1600" b="1" dirty="0">
                <a:solidFill>
                  <a:srgbClr val="0070C0"/>
                </a:solidFill>
              </a:rPr>
              <a:t>type="1"</a:t>
            </a:r>
            <a:r>
              <a:rPr lang="it-IT" sz="1600" b="1" dirty="0"/>
              <a:t>&gt;</a:t>
            </a:r>
          </a:p>
          <a:p>
            <a:pPr marL="400050" lvl="1" indent="0">
              <a:buNone/>
            </a:pPr>
            <a:r>
              <a:rPr lang="it-IT" sz="1600" b="1" dirty="0"/>
              <a:t>     &lt;li&gt;Study&lt;/li&gt;</a:t>
            </a:r>
          </a:p>
          <a:p>
            <a:pPr marL="400050" lvl="1" indent="0">
              <a:buNone/>
            </a:pPr>
            <a:r>
              <a:rPr lang="it-IT" sz="1600" b="1" dirty="0"/>
              <a:t>     &lt;li&gt;Practice&lt;/li&gt;</a:t>
            </a:r>
          </a:p>
          <a:p>
            <a:pPr marL="400050" lvl="1" indent="0">
              <a:buNone/>
            </a:pPr>
            <a:r>
              <a:rPr lang="it-IT" sz="1600" b="1" dirty="0"/>
              <a:t>     &lt;li&gt;Work on the assignment&lt;/li&gt;</a:t>
            </a:r>
          </a:p>
          <a:p>
            <a:pPr marL="400050" lvl="1" indent="0">
              <a:buNone/>
            </a:pPr>
            <a:r>
              <a:rPr lang="it-IT" sz="1600" b="1" dirty="0"/>
              <a:t>&lt;/ol&gt; 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&lt;/body&gt;</a:t>
            </a:r>
          </a:p>
          <a:p>
            <a:pPr marL="0" indent="0">
              <a:buNone/>
            </a:pPr>
            <a:r>
              <a:rPr lang="en-GB" sz="1600" dirty="0"/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7B37E-100B-49A4-A49E-9AE9113E24BA}"/>
              </a:ext>
            </a:extLst>
          </p:cNvPr>
          <p:cNvSpPr txBox="1"/>
          <p:nvPr/>
        </p:nvSpPr>
        <p:spPr>
          <a:xfrm>
            <a:off x="971600" y="6309320"/>
            <a:ext cx="2565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Other types: A, a, </a:t>
            </a:r>
            <a:r>
              <a:rPr lang="en-GB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GB" dirty="0">
                <a:solidFill>
                  <a:srgbClr val="0070C0"/>
                </a:solidFill>
              </a:rPr>
              <a:t>or 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70331-E44A-4A02-A6E5-9ABC867A6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50" t="20924" r="34250" b="64538"/>
          <a:stretch/>
        </p:blipFill>
        <p:spPr>
          <a:xfrm>
            <a:off x="5436095" y="3068960"/>
            <a:ext cx="3097707" cy="15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82"/>
    </mc:Choice>
    <mc:Fallback xmlns="">
      <p:transition spd="slow" advTm="61682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91FD-855D-491B-B9D1-086DC2C6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image attribute of lists: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E3559-591F-4076-BB2A-AD71693F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ul {</a:t>
            </a:r>
            <a:r>
              <a:rPr lang="en-GB" dirty="0">
                <a:solidFill>
                  <a:schemeClr val="accent5"/>
                </a:solidFill>
              </a:rPr>
              <a:t>list-style-image: </a:t>
            </a:r>
            <a:r>
              <a:rPr lang="en-GB" dirty="0" err="1">
                <a:solidFill>
                  <a:schemeClr val="accent5"/>
                </a:solidFill>
              </a:rPr>
              <a:t>url</a:t>
            </a:r>
            <a:r>
              <a:rPr lang="en-GB" dirty="0">
                <a:solidFill>
                  <a:schemeClr val="accent5"/>
                </a:solidFill>
              </a:rPr>
              <a:t>("</a:t>
            </a:r>
            <a:r>
              <a:rPr lang="en-GB" dirty="0">
                <a:solidFill>
                  <a:schemeClr val="tx2"/>
                </a:solidFill>
              </a:rPr>
              <a:t>star.png</a:t>
            </a:r>
            <a:r>
              <a:rPr lang="en-GB" dirty="0">
                <a:solidFill>
                  <a:schemeClr val="accent5"/>
                </a:solidFill>
              </a:rPr>
              <a:t>");</a:t>
            </a:r>
            <a:r>
              <a:rPr lang="en-GB" dirty="0"/>
              <a:t>}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3336F24-F977-4EBA-8D41-06F7C66FD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112568" cy="326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9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34"/>
    </mc:Choice>
    <mc:Fallback xmlns="">
      <p:transition spd="slow" advTm="92634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5C7CA-A02D-4765-A467-D69D4276B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9" r="37401" b="15001"/>
          <a:stretch/>
        </p:blipFill>
        <p:spPr>
          <a:xfrm>
            <a:off x="539552" y="1730659"/>
            <a:ext cx="6923112" cy="5149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of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8B0EC-59A2-4633-8D54-7CDD88313F5B}"/>
              </a:ext>
            </a:extLst>
          </p:cNvPr>
          <p:cNvSpPr txBox="1"/>
          <p:nvPr/>
        </p:nvSpPr>
        <p:spPr>
          <a:xfrm>
            <a:off x="1691680" y="1311102"/>
            <a:ext cx="539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Note: &amp;#128522 is HTML code for smiling Emoji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395919-0DEB-4AB5-B23C-BBADA067ADDF}"/>
              </a:ext>
            </a:extLst>
          </p:cNvPr>
          <p:cNvSpPr/>
          <p:nvPr/>
        </p:nvSpPr>
        <p:spPr>
          <a:xfrm>
            <a:off x="1259632" y="5157192"/>
            <a:ext cx="4803230" cy="760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4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96"/>
    </mc:Choice>
    <mc:Fallback xmlns="">
      <p:transition spd="slow" advTm="75196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FAD17-5844-47BF-83DC-757C0E5AD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0" t="-173" r="-560" b="173"/>
          <a:stretch/>
        </p:blipFill>
        <p:spPr>
          <a:xfrm>
            <a:off x="683568" y="2132856"/>
            <a:ext cx="5661042" cy="4734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of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8B0EC-59A2-4633-8D54-7CDD88313F5B}"/>
              </a:ext>
            </a:extLst>
          </p:cNvPr>
          <p:cNvSpPr txBox="1"/>
          <p:nvPr/>
        </p:nvSpPr>
        <p:spPr>
          <a:xfrm>
            <a:off x="1691680" y="1311102"/>
            <a:ext cx="539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Note: &amp;#128522 is HTML code for smiling Emoji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395919-0DEB-4AB5-B23C-BBADA067ADDF}"/>
              </a:ext>
            </a:extLst>
          </p:cNvPr>
          <p:cNvSpPr/>
          <p:nvPr/>
        </p:nvSpPr>
        <p:spPr>
          <a:xfrm>
            <a:off x="1115616" y="3573016"/>
            <a:ext cx="4803230" cy="172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4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87"/>
    </mc:Choice>
    <mc:Fallback xmlns="">
      <p:transition spd="slow" advTm="41387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B2CE-28BC-435E-B3A2-726241E5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of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333D6-E4F2-422D-BBCF-EB866E76C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1" r="9402" b="30050"/>
          <a:stretch/>
        </p:blipFill>
        <p:spPr>
          <a:xfrm>
            <a:off x="492345" y="1700808"/>
            <a:ext cx="8288403" cy="4320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54B2F1-E30E-402D-B0AB-47D3C553E6E4}"/>
              </a:ext>
            </a:extLst>
          </p:cNvPr>
          <p:cNvSpPr/>
          <p:nvPr/>
        </p:nvSpPr>
        <p:spPr>
          <a:xfrm>
            <a:off x="429260" y="2689870"/>
            <a:ext cx="4803230" cy="955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0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39"/>
    </mc:Choice>
    <mc:Fallback xmlns="">
      <p:transition spd="slow" advTm="3353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8949B09D-0268-46A6-8AB6-837D29C3F7E5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img.large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 width: 500px;</a:t>
            </a:r>
            <a:b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 height: 500px;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}</a:t>
            </a:r>
          </a:p>
          <a:p>
            <a:pPr algn="l" eaLnBrk="1" hangingPunct="1"/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img.medium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250px;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250px;}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img.small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100px;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100px;}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60AA00-9BF8-49A5-B306-4E104804D596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Control image sizes using CSS:</a:t>
            </a:r>
          </a:p>
        </p:txBody>
      </p:sp>
    </p:spTree>
    <p:extLst>
      <p:ext uri="{BB962C8B-B14F-4D97-AF65-F5344CB8AC3E}">
        <p14:creationId xmlns:p14="http://schemas.microsoft.com/office/powerpoint/2010/main" val="1656508381"/>
      </p:ext>
    </p:extLst>
  </p:cSld>
  <p:clrMapOvr>
    <a:masterClrMapping/>
  </p:clrMapOvr>
  <p:transition spd="slow" advTm="14615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88A2-C242-4902-BB74-ACA4A1EB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17760-E462-41AC-90E0-4FC1561F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Lab Practice 5.5</a:t>
            </a:r>
            <a:r>
              <a:rPr lang="en-GB" dirty="0"/>
              <a:t>. Create an order list of your favourite subjects so far.</a:t>
            </a:r>
          </a:p>
          <a:p>
            <a:r>
              <a:rPr lang="en-GB" dirty="0"/>
              <a:t>Add the list to your Web page and save.</a:t>
            </a:r>
          </a:p>
        </p:txBody>
      </p:sp>
    </p:spTree>
    <p:extLst>
      <p:ext uri="{BB962C8B-B14F-4D97-AF65-F5344CB8AC3E}">
        <p14:creationId xmlns:p14="http://schemas.microsoft.com/office/powerpoint/2010/main" val="3301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13"/>
    </mc:Choice>
    <mc:Fallback xmlns="">
      <p:transition spd="slow" advTm="45913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Rectangle 4">
            <a:extLst>
              <a:ext uri="{FF2B5EF4-FFF2-40B4-BE49-F238E27FC236}">
                <a16:creationId xmlns:a16="http://schemas.microsoft.com/office/drawing/2014/main" id="{CEA20AB4-94BE-44CD-9F83-4373E1ABB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3200" dirty="0"/>
              <a:t>Additional Practice: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3EAD8D-C912-47B5-939D-6BCCA527D9C7}"/>
              </a:ext>
            </a:extLst>
          </p:cNvPr>
          <p:cNvSpPr txBox="1"/>
          <p:nvPr/>
        </p:nvSpPr>
        <p:spPr>
          <a:xfrm>
            <a:off x="7524328" y="33265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6</a:t>
            </a:r>
          </a:p>
        </p:txBody>
      </p:sp>
    </p:spTree>
    <p:extLst>
      <p:ext uri="{BB962C8B-B14F-4D97-AF65-F5344CB8AC3E}">
        <p14:creationId xmlns:p14="http://schemas.microsoft.com/office/powerpoint/2010/main" val="3641900583"/>
      </p:ext>
    </p:extLst>
  </p:cSld>
  <p:clrMapOvr>
    <a:masterClrMapping/>
  </p:clrMapOvr>
  <p:transition spd="slow" advTm="42039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Oval 1">
            <a:extLst>
              <a:ext uri="{FF2B5EF4-FFF2-40B4-BE49-F238E27FC236}">
                <a16:creationId xmlns:a16="http://schemas.microsoft.com/office/drawing/2014/main" id="{C0F702DF-B678-491C-B5D0-6366719E0750}"/>
              </a:ext>
            </a:extLst>
          </p:cNvPr>
          <p:cNvSpPr>
            <a:spLocks/>
          </p:cNvSpPr>
          <p:nvPr/>
        </p:nvSpPr>
        <p:spPr bwMode="auto">
          <a:xfrm>
            <a:off x="6197203" y="3125391"/>
            <a:ext cx="2678906" cy="267890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953">
              <a:solidFill>
                <a:srgbClr val="000000"/>
              </a:solidFill>
              <a:latin typeface="Gill Sans" pitchFamily="-102" charset="0"/>
              <a:sym typeface="Gill Sans" pitchFamily="-102" charset="0"/>
            </a:endParaRPr>
          </a:p>
        </p:txBody>
      </p:sp>
      <p:pic>
        <p:nvPicPr>
          <p:cNvPr id="103427" name="Picture 2">
            <a:extLst>
              <a:ext uri="{FF2B5EF4-FFF2-40B4-BE49-F238E27FC236}">
                <a16:creationId xmlns:a16="http://schemas.microsoft.com/office/drawing/2014/main" id="{C27E0A79-912F-4BBE-897B-1AB28312E90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203" y="3125391"/>
            <a:ext cx="2678906" cy="267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Rectangle 3">
            <a:extLst>
              <a:ext uri="{FF2B5EF4-FFF2-40B4-BE49-F238E27FC236}">
                <a16:creationId xmlns:a16="http://schemas.microsoft.com/office/drawing/2014/main" id="{1E2928D6-3AA9-4F63-B8B0-79502E4AAA9C}"/>
              </a:ext>
            </a:extLst>
          </p:cNvPr>
          <p:cNvSpPr>
            <a:spLocks/>
          </p:cNvSpPr>
          <p:nvPr/>
        </p:nvSpPr>
        <p:spPr bwMode="auto">
          <a:xfrm>
            <a:off x="6505277" y="4196953"/>
            <a:ext cx="2062758" cy="535781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953">
              <a:solidFill>
                <a:srgbClr val="000000"/>
              </a:solidFill>
              <a:latin typeface="Gill Sans" pitchFamily="-102" charset="0"/>
              <a:sym typeface="Gill Sans" pitchFamily="-102" charset="0"/>
            </a:endParaRPr>
          </a:p>
        </p:txBody>
      </p:sp>
      <p:sp>
        <p:nvSpPr>
          <p:cNvPr id="103429" name="Rectangle 4">
            <a:extLst>
              <a:ext uri="{FF2B5EF4-FFF2-40B4-BE49-F238E27FC236}">
                <a16:creationId xmlns:a16="http://schemas.microsoft.com/office/drawing/2014/main" id="{CEA20AB4-94BE-44CD-9F83-4373E1ABB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3200" dirty="0"/>
              <a:t>Positioning images with background:</a:t>
            </a:r>
          </a:p>
        </p:txBody>
      </p:sp>
      <p:sp>
        <p:nvSpPr>
          <p:cNvPr id="103430" name="Rectangle 5">
            <a:extLst>
              <a:ext uri="{FF2B5EF4-FFF2-40B4-BE49-F238E27FC236}">
                <a16:creationId xmlns:a16="http://schemas.microsoft.com/office/drawing/2014/main" id="{B560F50D-7B5D-4066-9B95-7A1A8617CC82}"/>
              </a:ext>
            </a:extLst>
          </p:cNvPr>
          <p:cNvSpPr>
            <a:spLocks/>
          </p:cNvSpPr>
          <p:nvPr/>
        </p:nvSpPr>
        <p:spPr bwMode="auto">
          <a:xfrm>
            <a:off x="179710" y="2236887"/>
            <a:ext cx="3036094" cy="41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250" b="1">
                <a:solidFill>
                  <a:srgbClr val="DE4639"/>
                </a:solidFill>
                <a:cs typeface="Helvetica" panose="020B0604020202020204" pitchFamily="34" charset="0"/>
              </a:rPr>
              <a:t>HIGH CONTRAST</a:t>
            </a:r>
          </a:p>
        </p:txBody>
      </p:sp>
      <p:sp>
        <p:nvSpPr>
          <p:cNvPr id="103431" name="Rectangle 6">
            <a:extLst>
              <a:ext uri="{FF2B5EF4-FFF2-40B4-BE49-F238E27FC236}">
                <a16:creationId xmlns:a16="http://schemas.microsoft.com/office/drawing/2014/main" id="{FEDC3CA4-2E48-4995-8285-4DBBB7A668CA}"/>
              </a:ext>
            </a:extLst>
          </p:cNvPr>
          <p:cNvSpPr>
            <a:spLocks/>
          </p:cNvSpPr>
          <p:nvPr/>
        </p:nvSpPr>
        <p:spPr bwMode="auto">
          <a:xfrm>
            <a:off x="3057302" y="2236887"/>
            <a:ext cx="3036094" cy="41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250" b="1">
                <a:solidFill>
                  <a:srgbClr val="DE4639"/>
                </a:solidFill>
                <a:cs typeface="Helvetica" panose="020B0604020202020204" pitchFamily="34" charset="0"/>
              </a:rPr>
              <a:t>LOW CONTRAST</a:t>
            </a:r>
          </a:p>
        </p:txBody>
      </p:sp>
      <p:sp>
        <p:nvSpPr>
          <p:cNvPr id="103432" name="Rectangle 7">
            <a:extLst>
              <a:ext uri="{FF2B5EF4-FFF2-40B4-BE49-F238E27FC236}">
                <a16:creationId xmlns:a16="http://schemas.microsoft.com/office/drawing/2014/main" id="{BBAD58F4-D7BA-4BFE-A1AD-EF88E5A6FAF8}"/>
              </a:ext>
            </a:extLst>
          </p:cNvPr>
          <p:cNvSpPr>
            <a:spLocks/>
          </p:cNvSpPr>
          <p:nvPr/>
        </p:nvSpPr>
        <p:spPr bwMode="auto">
          <a:xfrm>
            <a:off x="5924848" y="2236887"/>
            <a:ext cx="3036094" cy="41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250" b="1">
                <a:solidFill>
                  <a:srgbClr val="DE4639"/>
                </a:solidFill>
                <a:cs typeface="Helvetica" panose="020B0604020202020204" pitchFamily="34" charset="0"/>
              </a:rPr>
              <a:t>SCREEN</a:t>
            </a:r>
          </a:p>
        </p:txBody>
      </p:sp>
      <p:grpSp>
        <p:nvGrpSpPr>
          <p:cNvPr id="103433" name="Group 11">
            <a:extLst>
              <a:ext uri="{FF2B5EF4-FFF2-40B4-BE49-F238E27FC236}">
                <a16:creationId xmlns:a16="http://schemas.microsoft.com/office/drawing/2014/main" id="{10C6BB33-DE34-4557-85D7-4FF73B2AFF6E}"/>
              </a:ext>
            </a:extLst>
          </p:cNvPr>
          <p:cNvGrpSpPr>
            <a:grpSpLocks/>
          </p:cNvGrpSpPr>
          <p:nvPr/>
        </p:nvGrpSpPr>
        <p:grpSpPr bwMode="auto">
          <a:xfrm>
            <a:off x="357188" y="3125391"/>
            <a:ext cx="2678906" cy="2678906"/>
            <a:chOff x="0" y="0"/>
            <a:chExt cx="2400" cy="2400"/>
          </a:xfrm>
        </p:grpSpPr>
        <p:sp>
          <p:nvSpPr>
            <p:cNvPr id="103439" name="Oval 8">
              <a:extLst>
                <a:ext uri="{FF2B5EF4-FFF2-40B4-BE49-F238E27FC236}">
                  <a16:creationId xmlns:a16="http://schemas.microsoft.com/office/drawing/2014/main" id="{933A9094-0707-43F4-9045-2B816366F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400" cy="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1pPr>
              <a:lvl2pPr marL="37931725" indent="-37474525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2pPr>
              <a:lvl3pPr marL="1727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3pPr>
              <a:lvl4pPr marL="21717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4pPr>
              <a:lvl5pPr marL="2616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5pPr>
              <a:lvl6pPr marL="30734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6pPr>
              <a:lvl7pPr marL="35306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7pPr>
              <a:lvl8pPr marL="39878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8pPr>
              <a:lvl9pPr marL="44450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953">
                <a:solidFill>
                  <a:srgbClr val="000000"/>
                </a:solidFill>
                <a:latin typeface="Gill Sans" pitchFamily="-102" charset="0"/>
                <a:sym typeface="Gill Sans" pitchFamily="-102" charset="0"/>
              </a:endParaRPr>
            </a:p>
          </p:txBody>
        </p:sp>
        <p:pic>
          <p:nvPicPr>
            <p:cNvPr id="103440" name="Picture 9">
              <a:extLst>
                <a:ext uri="{FF2B5EF4-FFF2-40B4-BE49-F238E27FC236}">
                  <a16:creationId xmlns:a16="http://schemas.microsoft.com/office/drawing/2014/main" id="{60F94873-4EAA-431B-B4B1-902EE713B49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00" cy="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1" name="Rectangle 10">
              <a:extLst>
                <a:ext uri="{FF2B5EF4-FFF2-40B4-BE49-F238E27FC236}">
                  <a16:creationId xmlns:a16="http://schemas.microsoft.com/office/drawing/2014/main" id="{961651DB-A036-4255-9D60-37EE808AF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" y="1021"/>
              <a:ext cx="155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1pPr>
              <a:lvl2pPr marL="37931725" indent="-37474525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2pPr>
              <a:lvl3pPr marL="1727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3pPr>
              <a:lvl4pPr marL="21717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4pPr>
              <a:lvl5pPr marL="2616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5pPr>
              <a:lvl6pPr marL="30734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6pPr>
              <a:lvl7pPr marL="35306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7pPr>
              <a:lvl8pPr marL="39878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8pPr>
              <a:lvl9pPr marL="44450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531" b="1" dirty="0">
                  <a:solidFill>
                    <a:srgbClr val="282325"/>
                  </a:solidFill>
                  <a:cs typeface="Helvetica" panose="020B0604020202020204" pitchFamily="34" charset="0"/>
                </a:rPr>
                <a:t>unreadable</a:t>
              </a:r>
            </a:p>
          </p:txBody>
        </p:sp>
      </p:grpSp>
      <p:grpSp>
        <p:nvGrpSpPr>
          <p:cNvPr id="103434" name="Group 15">
            <a:extLst>
              <a:ext uri="{FF2B5EF4-FFF2-40B4-BE49-F238E27FC236}">
                <a16:creationId xmlns:a16="http://schemas.microsoft.com/office/drawing/2014/main" id="{8B6E58F1-9EB9-4DCA-B47A-363084EBD2F6}"/>
              </a:ext>
            </a:extLst>
          </p:cNvPr>
          <p:cNvGrpSpPr>
            <a:grpSpLocks/>
          </p:cNvGrpSpPr>
          <p:nvPr/>
        </p:nvGrpSpPr>
        <p:grpSpPr bwMode="auto">
          <a:xfrm>
            <a:off x="3232547" y="3125391"/>
            <a:ext cx="2678906" cy="2678906"/>
            <a:chOff x="0" y="0"/>
            <a:chExt cx="2400" cy="2400"/>
          </a:xfrm>
        </p:grpSpPr>
        <p:sp>
          <p:nvSpPr>
            <p:cNvPr id="103436" name="Oval 12">
              <a:extLst>
                <a:ext uri="{FF2B5EF4-FFF2-40B4-BE49-F238E27FC236}">
                  <a16:creationId xmlns:a16="http://schemas.microsoft.com/office/drawing/2014/main" id="{53A46CA0-6A73-4BE3-8FEB-167849135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400" cy="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1pPr>
              <a:lvl2pPr marL="37931725" indent="-37474525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2pPr>
              <a:lvl3pPr marL="1727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3pPr>
              <a:lvl4pPr marL="21717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4pPr>
              <a:lvl5pPr marL="2616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5pPr>
              <a:lvl6pPr marL="30734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6pPr>
              <a:lvl7pPr marL="35306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7pPr>
              <a:lvl8pPr marL="39878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8pPr>
              <a:lvl9pPr marL="44450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953">
                <a:solidFill>
                  <a:srgbClr val="000000"/>
                </a:solidFill>
                <a:latin typeface="Gill Sans" pitchFamily="-102" charset="0"/>
                <a:sym typeface="Gill Sans" pitchFamily="-102" charset="0"/>
              </a:endParaRPr>
            </a:p>
          </p:txBody>
        </p:sp>
        <p:pic>
          <p:nvPicPr>
            <p:cNvPr id="103437" name="Picture 13">
              <a:extLst>
                <a:ext uri="{FF2B5EF4-FFF2-40B4-BE49-F238E27FC236}">
                  <a16:creationId xmlns:a16="http://schemas.microsoft.com/office/drawing/2014/main" id="{8BB55D89-80DE-4FE9-9022-3F720363898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00" cy="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38" name="Rectangle 14">
              <a:extLst>
                <a:ext uri="{FF2B5EF4-FFF2-40B4-BE49-F238E27FC236}">
                  <a16:creationId xmlns:a16="http://schemas.microsoft.com/office/drawing/2014/main" id="{7C575DAA-B4E3-4B70-8DE9-CDB967610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" y="1021"/>
              <a:ext cx="119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1pPr>
              <a:lvl2pPr marL="37931725" indent="-37474525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2pPr>
              <a:lvl3pPr marL="1727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3pPr>
              <a:lvl4pPr marL="21717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4pPr>
              <a:lvl5pPr marL="2616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5pPr>
              <a:lvl6pPr marL="30734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6pPr>
              <a:lvl7pPr marL="35306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7pPr>
              <a:lvl8pPr marL="39878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8pPr>
              <a:lvl9pPr marL="44450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531" b="1">
                  <a:solidFill>
                    <a:srgbClr val="282325"/>
                  </a:solidFill>
                  <a:cs typeface="Helvetica" panose="020B0604020202020204" pitchFamily="34" charset="0"/>
                </a:rPr>
                <a:t>readable</a:t>
              </a:r>
            </a:p>
          </p:txBody>
        </p:sp>
      </p:grpSp>
      <p:sp>
        <p:nvSpPr>
          <p:cNvPr id="103435" name="Rectangle 16">
            <a:extLst>
              <a:ext uri="{FF2B5EF4-FFF2-40B4-BE49-F238E27FC236}">
                <a16:creationId xmlns:a16="http://schemas.microsoft.com/office/drawing/2014/main" id="{F82ADB13-7AAB-4580-87EA-5DC31AF18ACB}"/>
              </a:ext>
            </a:extLst>
          </p:cNvPr>
          <p:cNvSpPr>
            <a:spLocks/>
          </p:cNvSpPr>
          <p:nvPr/>
        </p:nvSpPr>
        <p:spPr bwMode="auto">
          <a:xfrm>
            <a:off x="6872425" y="4265646"/>
            <a:ext cx="1338508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531" b="1" dirty="0">
                <a:solidFill>
                  <a:srgbClr val="282325"/>
                </a:solidFill>
                <a:cs typeface="Helvetica" panose="020B0604020202020204" pitchFamily="34" charset="0"/>
              </a:rPr>
              <a:t>readable</a:t>
            </a:r>
          </a:p>
        </p:txBody>
      </p:sp>
    </p:spTree>
    <p:extLst>
      <p:ext uri="{BB962C8B-B14F-4D97-AF65-F5344CB8AC3E}">
        <p14:creationId xmlns:p14="http://schemas.microsoft.com/office/powerpoint/2010/main" val="191379655"/>
      </p:ext>
    </p:extLst>
  </p:cSld>
  <p:clrMapOvr>
    <a:masterClrMapping/>
  </p:clrMapOvr>
  <p:transition spd="slow" advTm="66140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A414-7CDF-41B9-9CCE-2A2A9E0A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Home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E690D-E0E6-4C2C-90E8-ABA5648C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Research how you can have a div with different transparent background like image below:</a:t>
            </a: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6559A993-E436-40F6-AD81-B821E2D0F7C2}"/>
              </a:ext>
            </a:extLst>
          </p:cNvPr>
          <p:cNvSpPr>
            <a:spLocks/>
          </p:cNvSpPr>
          <p:nvPr/>
        </p:nvSpPr>
        <p:spPr bwMode="auto">
          <a:xfrm>
            <a:off x="6197203" y="3990454"/>
            <a:ext cx="2678906" cy="267890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953">
              <a:solidFill>
                <a:srgbClr val="000000"/>
              </a:solidFill>
              <a:latin typeface="Gill Sans" pitchFamily="-102" charset="0"/>
              <a:sym typeface="Gill Sans" pitchFamily="-10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08F49C-49D9-4290-9290-45F789690EF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203" y="3990454"/>
            <a:ext cx="2678906" cy="267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CD7F0DD-A2B6-44C5-BFFD-65E08837EE07}"/>
              </a:ext>
            </a:extLst>
          </p:cNvPr>
          <p:cNvSpPr>
            <a:spLocks/>
          </p:cNvSpPr>
          <p:nvPr/>
        </p:nvSpPr>
        <p:spPr bwMode="auto">
          <a:xfrm>
            <a:off x="6505277" y="5062016"/>
            <a:ext cx="2062758" cy="535781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953">
              <a:solidFill>
                <a:srgbClr val="000000"/>
              </a:solidFill>
              <a:latin typeface="Gill Sans" pitchFamily="-102" charset="0"/>
              <a:sym typeface="Gill Sans" pitchFamily="-102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CD85F68-12FA-4BF4-8D0B-1E1D7945EC1D}"/>
              </a:ext>
            </a:extLst>
          </p:cNvPr>
          <p:cNvSpPr>
            <a:spLocks/>
          </p:cNvSpPr>
          <p:nvPr/>
        </p:nvSpPr>
        <p:spPr bwMode="auto">
          <a:xfrm>
            <a:off x="179710" y="3101950"/>
            <a:ext cx="3036094" cy="41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250" b="1">
                <a:solidFill>
                  <a:srgbClr val="DE4639"/>
                </a:solidFill>
                <a:cs typeface="Helvetica" panose="020B0604020202020204" pitchFamily="34" charset="0"/>
              </a:rPr>
              <a:t>HIGH CONTRAST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C61584A-315A-47B0-94DD-0CBA27D3F7E6}"/>
              </a:ext>
            </a:extLst>
          </p:cNvPr>
          <p:cNvSpPr>
            <a:spLocks/>
          </p:cNvSpPr>
          <p:nvPr/>
        </p:nvSpPr>
        <p:spPr bwMode="auto">
          <a:xfrm>
            <a:off x="3057302" y="3101950"/>
            <a:ext cx="3036094" cy="41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250" b="1">
                <a:solidFill>
                  <a:srgbClr val="DE4639"/>
                </a:solidFill>
                <a:cs typeface="Helvetica" panose="020B0604020202020204" pitchFamily="34" charset="0"/>
              </a:rPr>
              <a:t>LOW CONTRAST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3A409F1-F1BA-4788-BC3D-CB77B8AE4E4D}"/>
              </a:ext>
            </a:extLst>
          </p:cNvPr>
          <p:cNvSpPr>
            <a:spLocks/>
          </p:cNvSpPr>
          <p:nvPr/>
        </p:nvSpPr>
        <p:spPr bwMode="auto">
          <a:xfrm>
            <a:off x="5924848" y="3101950"/>
            <a:ext cx="3036094" cy="41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250" b="1">
                <a:solidFill>
                  <a:srgbClr val="DE4639"/>
                </a:solidFill>
                <a:cs typeface="Helvetica" panose="020B0604020202020204" pitchFamily="34" charset="0"/>
              </a:rPr>
              <a:t>SCREEN</a:t>
            </a:r>
          </a:p>
        </p:txBody>
      </p:sp>
      <p:grpSp>
        <p:nvGrpSpPr>
          <p:cNvPr id="10" name="Group 11">
            <a:extLst>
              <a:ext uri="{FF2B5EF4-FFF2-40B4-BE49-F238E27FC236}">
                <a16:creationId xmlns:a16="http://schemas.microsoft.com/office/drawing/2014/main" id="{2295B704-BC6B-431D-8BCF-18E16D922D22}"/>
              </a:ext>
            </a:extLst>
          </p:cNvPr>
          <p:cNvGrpSpPr>
            <a:grpSpLocks/>
          </p:cNvGrpSpPr>
          <p:nvPr/>
        </p:nvGrpSpPr>
        <p:grpSpPr bwMode="auto">
          <a:xfrm>
            <a:off x="357188" y="3990454"/>
            <a:ext cx="2678906" cy="2678906"/>
            <a:chOff x="0" y="0"/>
            <a:chExt cx="2400" cy="2400"/>
          </a:xfrm>
        </p:grpSpPr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CF5947FF-AE76-4ED7-985D-C22464883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400" cy="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1pPr>
              <a:lvl2pPr marL="37931725" indent="-37474525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2pPr>
              <a:lvl3pPr marL="1727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3pPr>
              <a:lvl4pPr marL="21717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4pPr>
              <a:lvl5pPr marL="2616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5pPr>
              <a:lvl6pPr marL="30734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6pPr>
              <a:lvl7pPr marL="35306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7pPr>
              <a:lvl8pPr marL="39878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8pPr>
              <a:lvl9pPr marL="44450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953">
                <a:solidFill>
                  <a:srgbClr val="000000"/>
                </a:solidFill>
                <a:latin typeface="Gill Sans" pitchFamily="-102" charset="0"/>
                <a:sym typeface="Gill Sans" pitchFamily="-102" charset="0"/>
              </a:endParaRPr>
            </a:p>
          </p:txBody>
        </p:sp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605FCBE6-C7BC-4742-B279-14B99B544B1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00" cy="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EA6C8AFA-9A41-4AAA-BE0F-B26D7F746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" y="1021"/>
              <a:ext cx="155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1pPr>
              <a:lvl2pPr marL="37931725" indent="-37474525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2pPr>
              <a:lvl3pPr marL="1727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3pPr>
              <a:lvl4pPr marL="21717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4pPr>
              <a:lvl5pPr marL="2616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5pPr>
              <a:lvl6pPr marL="30734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6pPr>
              <a:lvl7pPr marL="35306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7pPr>
              <a:lvl8pPr marL="39878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8pPr>
              <a:lvl9pPr marL="44450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531" b="1" dirty="0">
                  <a:solidFill>
                    <a:srgbClr val="282325"/>
                  </a:solidFill>
                  <a:cs typeface="Helvetica" panose="020B0604020202020204" pitchFamily="34" charset="0"/>
                </a:rPr>
                <a:t>unreadable</a:t>
              </a:r>
            </a:p>
          </p:txBody>
        </p:sp>
      </p:grpSp>
      <p:grpSp>
        <p:nvGrpSpPr>
          <p:cNvPr id="14" name="Group 15">
            <a:extLst>
              <a:ext uri="{FF2B5EF4-FFF2-40B4-BE49-F238E27FC236}">
                <a16:creationId xmlns:a16="http://schemas.microsoft.com/office/drawing/2014/main" id="{7E087388-527D-4A1D-B2CA-62B3E0C2BA4A}"/>
              </a:ext>
            </a:extLst>
          </p:cNvPr>
          <p:cNvGrpSpPr>
            <a:grpSpLocks/>
          </p:cNvGrpSpPr>
          <p:nvPr/>
        </p:nvGrpSpPr>
        <p:grpSpPr bwMode="auto">
          <a:xfrm>
            <a:off x="3232547" y="3990454"/>
            <a:ext cx="2678906" cy="2678906"/>
            <a:chOff x="0" y="0"/>
            <a:chExt cx="2400" cy="2400"/>
          </a:xfrm>
        </p:grpSpPr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3BA5DFA8-0E2E-4E3E-8138-E9AEE6689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400" cy="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1pPr>
              <a:lvl2pPr marL="37931725" indent="-37474525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2pPr>
              <a:lvl3pPr marL="1727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3pPr>
              <a:lvl4pPr marL="21717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4pPr>
              <a:lvl5pPr marL="2616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5pPr>
              <a:lvl6pPr marL="30734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6pPr>
              <a:lvl7pPr marL="35306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7pPr>
              <a:lvl8pPr marL="39878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8pPr>
              <a:lvl9pPr marL="44450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953">
                <a:solidFill>
                  <a:srgbClr val="000000"/>
                </a:solidFill>
                <a:latin typeface="Gill Sans" pitchFamily="-102" charset="0"/>
                <a:sym typeface="Gill Sans" pitchFamily="-102" charset="0"/>
              </a:endParaRPr>
            </a:p>
          </p:txBody>
        </p:sp>
        <p:pic>
          <p:nvPicPr>
            <p:cNvPr id="16" name="Picture 13">
              <a:extLst>
                <a:ext uri="{FF2B5EF4-FFF2-40B4-BE49-F238E27FC236}">
                  <a16:creationId xmlns:a16="http://schemas.microsoft.com/office/drawing/2014/main" id="{CB24D83F-58D5-4166-B101-FBA1B6EC8BA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00" cy="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AB47E0CD-1B8E-46E1-A35E-86C3E17E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" y="1021"/>
              <a:ext cx="119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1pPr>
              <a:lvl2pPr marL="37931725" indent="-37474525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2pPr>
              <a:lvl3pPr marL="1727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3pPr>
              <a:lvl4pPr marL="21717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4pPr>
              <a:lvl5pPr marL="2616200" indent="-571500">
                <a:spcBef>
                  <a:spcPts val="2400"/>
                </a:spcBef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5pPr>
              <a:lvl6pPr marL="30734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6pPr>
              <a:lvl7pPr marL="35306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7pPr>
              <a:lvl8pPr marL="39878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8pPr>
              <a:lvl9pPr marL="4445000" indent="-571500" eaLnBrk="0" fontAlgn="base" hangingPunct="0">
                <a:spcBef>
                  <a:spcPts val="2400"/>
                </a:spcBef>
                <a:spcAft>
                  <a:spcPct val="0"/>
                </a:spcAft>
                <a:buSzPct val="171000"/>
                <a:buFont typeface="Helvetica" panose="020B0604020202020204" pitchFamily="34" charset="0"/>
                <a:buChar char="•"/>
                <a:defRPr sz="4200">
                  <a:solidFill>
                    <a:srgbClr val="464749"/>
                  </a:solidFill>
                  <a:latin typeface="Helvetica" panose="020B0604020202020204" pitchFamily="34" charset="0"/>
                  <a:ea typeface="ヒラギノ角ゴ ProN W3" pitchFamily="-102" charset="-128"/>
                  <a:sym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531" b="1">
                  <a:solidFill>
                    <a:srgbClr val="282325"/>
                  </a:solidFill>
                  <a:cs typeface="Helvetica" panose="020B0604020202020204" pitchFamily="34" charset="0"/>
                </a:rPr>
                <a:t>readable</a:t>
              </a:r>
            </a:p>
          </p:txBody>
        </p:sp>
      </p:grpSp>
      <p:sp>
        <p:nvSpPr>
          <p:cNvPr id="18" name="Rectangle 16">
            <a:extLst>
              <a:ext uri="{FF2B5EF4-FFF2-40B4-BE49-F238E27FC236}">
                <a16:creationId xmlns:a16="http://schemas.microsoft.com/office/drawing/2014/main" id="{73318E89-7E3D-4885-81E8-4C1B7FB5B836}"/>
              </a:ext>
            </a:extLst>
          </p:cNvPr>
          <p:cNvSpPr>
            <a:spLocks/>
          </p:cNvSpPr>
          <p:nvPr/>
        </p:nvSpPr>
        <p:spPr bwMode="auto">
          <a:xfrm>
            <a:off x="6872425" y="5130709"/>
            <a:ext cx="1338508" cy="3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1pPr>
            <a:lvl2pPr marL="37931725" indent="-37474525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2pPr>
            <a:lvl3pPr marL="1727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3pPr>
            <a:lvl4pPr marL="21717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4pPr>
            <a:lvl5pPr marL="2616200" indent="-571500">
              <a:spcBef>
                <a:spcPts val="2400"/>
              </a:spcBef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5pPr>
            <a:lvl6pPr marL="30734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6pPr>
            <a:lvl7pPr marL="35306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7pPr>
            <a:lvl8pPr marL="39878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8pPr>
            <a:lvl9pPr marL="4445000" indent="-57150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Helvetica" panose="020B0604020202020204" pitchFamily="34" charset="0"/>
              <a:buChar char="•"/>
              <a:defRPr sz="4200">
                <a:solidFill>
                  <a:srgbClr val="464749"/>
                </a:solidFill>
                <a:latin typeface="Helvetica" panose="020B0604020202020204" pitchFamily="34" charset="0"/>
                <a:ea typeface="ヒラギノ角ゴ ProN W3" pitchFamily="-102" charset="-128"/>
                <a:sym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531" b="1" dirty="0">
                <a:solidFill>
                  <a:srgbClr val="282325"/>
                </a:solidFill>
                <a:cs typeface="Helvetica" panose="020B0604020202020204" pitchFamily="34" charset="0"/>
              </a:rPr>
              <a:t>readable</a:t>
            </a:r>
          </a:p>
        </p:txBody>
      </p:sp>
    </p:spTree>
    <p:extLst>
      <p:ext uri="{BB962C8B-B14F-4D97-AF65-F5344CB8AC3E}">
        <p14:creationId xmlns:p14="http://schemas.microsoft.com/office/powerpoint/2010/main" val="13237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4"/>
    </mc:Choice>
    <mc:Fallback xmlns="">
      <p:transition spd="slow" advTm="18794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6593-2C6D-4F07-B6F2-10088F34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45CB-C535-4E28-94D9-8B2B5267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https://www.w3schools.com/css/css_image_transparency.asp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048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11"/>
    </mc:Choice>
    <mc:Fallback xmlns="">
      <p:transition spd="slow" advTm="2641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7C57-054D-4834-A402-BC1BEAD7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Practice: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A5E5-6297-450D-8E45-CC183383C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Try these different shapes of boxes: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000" dirty="0">
                <a:hlinkClick r:id="rId2"/>
              </a:rPr>
              <a:t>https://www.w3schools.com/howto/howto_css_shapes.asp</a:t>
            </a:r>
            <a:r>
              <a:rPr lang="en-GB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76CF8-144D-4657-B3B5-A428D6713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3" t="15108" r="20075" b="4932"/>
          <a:stretch/>
        </p:blipFill>
        <p:spPr>
          <a:xfrm>
            <a:off x="1475656" y="2204863"/>
            <a:ext cx="5184576" cy="32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7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32"/>
    </mc:Choice>
    <mc:Fallback xmlns="">
      <p:transition spd="slow" advTm="54832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2E6D-47AE-4998-B9D1-E40F9003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Talk about the assignment.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1B7EE-E138-4E4B-9BC9-036F79F1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Review of the assignment</a:t>
            </a:r>
          </a:p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199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832"/>
    </mc:Choice>
    <mc:Fallback xmlns="">
      <p:transition spd="slow" advTm="11083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5F7E0CF2-0D77-40A2-AED9-2EABD333ACC2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img.large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500px;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500px;}</a:t>
            </a:r>
          </a:p>
          <a:p>
            <a:pPr algn="l" eaLnBrk="1" hangingPunct="1"/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img.medium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250px;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250px;}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img.small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100px;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100px;}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9E5315-763F-46E2-9236-A8EA49B92FB1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Control image sizes using CSS:</a:t>
            </a:r>
          </a:p>
        </p:txBody>
      </p:sp>
    </p:spTree>
    <p:extLst>
      <p:ext uri="{BB962C8B-B14F-4D97-AF65-F5344CB8AC3E}">
        <p14:creationId xmlns:p14="http://schemas.microsoft.com/office/powerpoint/2010/main" val="538557608"/>
      </p:ext>
    </p:extLst>
  </p:cSld>
  <p:clrMapOvr>
    <a:masterClrMapping/>
  </p:clrMapOvr>
  <p:transition spd="slow" advTm="6975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B3D220DF-FC90-4119-8497-909D3CF6BA00}"/>
              </a:ext>
            </a:extLst>
          </p:cNvPr>
          <p:cNvSpPr>
            <a:spLocks/>
          </p:cNvSpPr>
          <p:nvPr/>
        </p:nvSpPr>
        <p:spPr bwMode="auto">
          <a:xfrm>
            <a:off x="720000" y="1800000"/>
            <a:ext cx="8251031" cy="468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/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img.large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500px;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500px;}</a:t>
            </a:r>
          </a:p>
          <a:p>
            <a:pPr algn="l" eaLnBrk="1" hangingPunct="1"/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img.medium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 width: 250px;</a:t>
            </a:r>
            <a:b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D12060"/>
                </a:solidFill>
                <a:latin typeface="Courier" pitchFamily="-102" charset="0"/>
                <a:sym typeface="Courier" pitchFamily="-102" charset="0"/>
              </a:rPr>
              <a:t> height: 250px;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}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 err="1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img.small</a:t>
            </a: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{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width: 100px;</a:t>
            </a:r>
            <a:b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</a:br>
            <a:r>
              <a:rPr lang="en-US" altLang="en-US" sz="2531" dirty="0">
                <a:solidFill>
                  <a:srgbClr val="949699"/>
                </a:solidFill>
                <a:latin typeface="Courier" pitchFamily="-102" charset="0"/>
                <a:sym typeface="Courier" pitchFamily="-102" charset="0"/>
              </a:rPr>
              <a:t> height: 100px;}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3BAFC56-43CD-4D19-8D69-F2D5DBF94407}"/>
              </a:ext>
            </a:extLst>
          </p:cNvPr>
          <p:cNvSpPr>
            <a:spLocks/>
          </p:cNvSpPr>
          <p:nvPr/>
        </p:nvSpPr>
        <p:spPr bwMode="auto">
          <a:xfrm>
            <a:off x="223242" y="223242"/>
            <a:ext cx="8697516" cy="12680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1pPr>
            <a:lvl2pPr marL="37931725" indent="-37474525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-102" charset="0"/>
                <a:ea typeface="ヒラギノ角ゴ ProN W3" pitchFamily="-102" charset="-128"/>
                <a:sym typeface="Gill Sans" pitchFamily="-102" charset="0"/>
              </a:defRPr>
            </a:lvl9pPr>
          </a:lstStyle>
          <a:p>
            <a:pPr algn="l" eaLnBrk="1" hangingPunct="1">
              <a:lnSpc>
                <a:spcPct val="80000"/>
              </a:lnSpc>
            </a:pPr>
            <a:endParaRPr lang="en-US" altLang="en-US" sz="4078" dirty="0">
              <a:solidFill>
                <a:srgbClr val="464749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altLang="en-US" sz="4078" b="1" dirty="0">
                <a:solidFill>
                  <a:srgbClr val="00CCCC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Control image sizes using CSS:</a:t>
            </a:r>
          </a:p>
        </p:txBody>
      </p:sp>
    </p:spTree>
    <p:extLst>
      <p:ext uri="{BB962C8B-B14F-4D97-AF65-F5344CB8AC3E}">
        <p14:creationId xmlns:p14="http://schemas.microsoft.com/office/powerpoint/2010/main" val="3478025690"/>
      </p:ext>
    </p:extLst>
  </p:cSld>
  <p:clrMapOvr>
    <a:masterClrMapping/>
  </p:clrMapOvr>
  <p:transition spd="slow" advTm="13245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2.3|4.9|1.9|2.9|2|2.7|6.4|6|9.9|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6.4|22|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8|1.6|1.1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2.3|9.1|13|14.9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4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21.2|5.5|34.1|16.8|28.6|17|6.4|22.6|24.7|37.1|11|27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35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2436</Words>
  <Application>Microsoft Office PowerPoint</Application>
  <PresentationFormat>On-screen Show (4:3)</PresentationFormat>
  <Paragraphs>354</Paragraphs>
  <Slides>76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Calibri</vt:lpstr>
      <vt:lpstr>Courier</vt:lpstr>
      <vt:lpstr>Founders Grotesk Cond Bold</vt:lpstr>
      <vt:lpstr>Gill Sans</vt:lpstr>
      <vt:lpstr>Helvetica</vt:lpstr>
      <vt:lpstr>Lucida Grande</vt:lpstr>
      <vt:lpstr>Times New Roman</vt:lpstr>
      <vt:lpstr>ACE Powerpoint template</vt:lpstr>
      <vt:lpstr>1_ACE Powerpoint template</vt:lpstr>
      <vt:lpstr>PowerPoint Presentation</vt:lpstr>
      <vt:lpstr>Lecture content</vt:lpstr>
      <vt:lpstr>Quick Recap</vt:lpstr>
      <vt:lpstr>Quick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 of application</vt:lpstr>
      <vt:lpstr>Demonstration of application</vt:lpstr>
      <vt:lpstr>Demonstration of application</vt:lpstr>
      <vt:lpstr>End of Part 1</vt:lpstr>
      <vt:lpstr>PowerPoint Presentation</vt:lpstr>
      <vt:lpstr>What is ‘align’?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 of application</vt:lpstr>
      <vt:lpstr>Demonstration of application</vt:lpstr>
      <vt:lpstr>Demonstration of application</vt:lpstr>
      <vt:lpstr>Demonstration of application</vt:lpstr>
      <vt:lpstr>End of Part 2</vt:lpstr>
      <vt:lpstr>PowerPoint Presentation</vt:lpstr>
      <vt:lpstr>PowerPoint Presentation</vt:lpstr>
      <vt:lpstr>PowerPoint Presentation</vt:lpstr>
      <vt:lpstr>PowerPoint Presentation</vt:lpstr>
      <vt:lpstr>With block and centred </vt:lpstr>
      <vt:lpstr>Without block and centred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 of application</vt:lpstr>
      <vt:lpstr>Demonstration of application</vt:lpstr>
      <vt:lpstr>Demonstration of application</vt:lpstr>
      <vt:lpstr>End of Part 3</vt:lpstr>
      <vt:lpstr>Divs in Web design:</vt:lpstr>
      <vt:lpstr>Divs in Web design:</vt:lpstr>
      <vt:lpstr>Boxes in Web design:</vt:lpstr>
      <vt:lpstr>Boxes in Web design:</vt:lpstr>
      <vt:lpstr>Boxes in Web design:</vt:lpstr>
      <vt:lpstr>Now Practice this:</vt:lpstr>
      <vt:lpstr>Examples of other box attributes:</vt:lpstr>
      <vt:lpstr>Demonstration of application</vt:lpstr>
      <vt:lpstr>Demonstration of application</vt:lpstr>
      <vt:lpstr>End of Part 4</vt:lpstr>
      <vt:lpstr>What are HTML lists?</vt:lpstr>
      <vt:lpstr>What are HTML lists?</vt:lpstr>
      <vt:lpstr>What are HTML lists?</vt:lpstr>
      <vt:lpstr>What are CSS lists?</vt:lpstr>
      <vt:lpstr>Unordered list:</vt:lpstr>
      <vt:lpstr>Unordered list:</vt:lpstr>
      <vt:lpstr>Ordered list:</vt:lpstr>
      <vt:lpstr>Ordered list:</vt:lpstr>
      <vt:lpstr>Adding image attribute of lists:</vt:lpstr>
      <vt:lpstr>Demonstration of application</vt:lpstr>
      <vt:lpstr>Demonstration of application</vt:lpstr>
      <vt:lpstr>Demonstration of application</vt:lpstr>
      <vt:lpstr>End of Part 5</vt:lpstr>
      <vt:lpstr>Additional Practice:</vt:lpstr>
      <vt:lpstr>Positioning images with background:</vt:lpstr>
      <vt:lpstr>Home Practice</vt:lpstr>
      <vt:lpstr>Feedback</vt:lpstr>
      <vt:lpstr>Home Practice:</vt:lpstr>
      <vt:lpstr>Talk about the assignment.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Fadi S</dc:creator>
  <cp:lastModifiedBy>Md Towhedur RAHMAN</cp:lastModifiedBy>
  <cp:revision>23</cp:revision>
  <dcterms:created xsi:type="dcterms:W3CDTF">2021-02-16T15:47:11Z</dcterms:created>
  <dcterms:modified xsi:type="dcterms:W3CDTF">2022-03-02T09:44:58Z</dcterms:modified>
</cp:coreProperties>
</file>